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257" r:id="rId3"/>
    <p:sldId id="258" r:id="rId4"/>
    <p:sldId id="259" r:id="rId5"/>
    <p:sldId id="260" r:id="rId6"/>
    <p:sldId id="261" r:id="rId7"/>
    <p:sldId id="265" r:id="rId8"/>
    <p:sldId id="262" r:id="rId9"/>
    <p:sldId id="264" r:id="rId10"/>
    <p:sldId id="266" r:id="rId11"/>
    <p:sldId id="267" r:id="rId12"/>
    <p:sldId id="268" r:id="rId13"/>
    <p:sldId id="270" r:id="rId14"/>
    <p:sldId id="271" r:id="rId15"/>
    <p:sldId id="272" r:id="rId16"/>
    <p:sldId id="263" r:id="rId17"/>
    <p:sldId id="273" r:id="rId18"/>
    <p:sldId id="274" r:id="rId19"/>
    <p:sldId id="275" r:id="rId20"/>
    <p:sldId id="276" r:id="rId21"/>
    <p:sldId id="278" r:id="rId22"/>
    <p:sldId id="277" r:id="rId23"/>
    <p:sldId id="279" r:id="rId24"/>
    <p:sldId id="280" r:id="rId25"/>
    <p:sldId id="281" r:id="rId26"/>
    <p:sldId id="282" r:id="rId27"/>
    <p:sldId id="283" r:id="rId28"/>
    <p:sldId id="284" r:id="rId29"/>
    <p:sldId id="269" r:id="rId30"/>
    <p:sldId id="285"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20"/>
    <p:restoredTop sz="94660"/>
  </p:normalViewPr>
  <p:slideViewPr>
    <p:cSldViewPr>
      <p:cViewPr varScale="1">
        <p:scale>
          <a:sx n="63" d="100"/>
          <a:sy n="63" d="100"/>
        </p:scale>
        <p:origin x="676" y="5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BBA324B-D524-4936-81E5-5D1AE0775AC7}" type="datetimeFigureOut">
              <a:rPr lang="en-US" smtClean="0"/>
              <a:t>7/16/2022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9F92586-99B6-40D6-92C1-602D5C6ADE9D}"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0402ED2-9B96-40CE-B2CB-EE9ECCC5C823}" type="datetime1">
              <a:rPr lang="en-US" smtClean="0"/>
              <a:t>7/16/2022</a:t>
            </a:fld>
            <a:endParaRPr lang="en-US"/>
          </a:p>
        </p:txBody>
      </p:sp>
      <p:sp>
        <p:nvSpPr>
          <p:cNvPr id="5" name="Footer Placeholder 4"/>
          <p:cNvSpPr>
            <a:spLocks noGrp="1"/>
          </p:cNvSpPr>
          <p:nvPr>
            <p:ph type="ftr" sz="quarter" idx="11"/>
          </p:nvPr>
        </p:nvSpPr>
        <p:spPr/>
        <p:txBody>
          <a:bodyPr/>
          <a:lstStyle/>
          <a:p>
            <a:r>
              <a:rPr lang="en-US"/>
              <a:t>DEPARTMENT OF CHEMISTRY                              SGGSJ GC PAONTA SAHIB</a:t>
            </a:r>
          </a:p>
        </p:txBody>
      </p:sp>
      <p:sp>
        <p:nvSpPr>
          <p:cNvPr id="6" name="Slide Number Placeholder 5"/>
          <p:cNvSpPr>
            <a:spLocks noGrp="1"/>
          </p:cNvSpPr>
          <p:nvPr>
            <p:ph type="sldNum" sz="quarter" idx="12"/>
          </p:nvPr>
        </p:nvSpPr>
        <p:spPr/>
        <p:txBody>
          <a:bodyPr/>
          <a:lstStyle/>
          <a:p>
            <a:fld id="{1114C324-E694-40E6-8D0A-EA2FEA41148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22B061B-3947-47F2-A661-D36B078E6F64}" type="datetime1">
              <a:rPr lang="en-US" smtClean="0"/>
              <a:t>7/16/2022</a:t>
            </a:fld>
            <a:endParaRPr lang="en-US"/>
          </a:p>
        </p:txBody>
      </p:sp>
      <p:sp>
        <p:nvSpPr>
          <p:cNvPr id="5" name="Footer Placeholder 4"/>
          <p:cNvSpPr>
            <a:spLocks noGrp="1"/>
          </p:cNvSpPr>
          <p:nvPr>
            <p:ph type="ftr" sz="quarter" idx="11"/>
          </p:nvPr>
        </p:nvSpPr>
        <p:spPr/>
        <p:txBody>
          <a:bodyPr/>
          <a:lstStyle/>
          <a:p>
            <a:r>
              <a:rPr lang="en-US"/>
              <a:t>DEPARTMENT OF CHEMISTRY                              SGGSJ GC PAONTA SAHIB</a:t>
            </a:r>
          </a:p>
        </p:txBody>
      </p:sp>
      <p:sp>
        <p:nvSpPr>
          <p:cNvPr id="6" name="Slide Number Placeholder 5"/>
          <p:cNvSpPr>
            <a:spLocks noGrp="1"/>
          </p:cNvSpPr>
          <p:nvPr>
            <p:ph type="sldNum" sz="quarter" idx="12"/>
          </p:nvPr>
        </p:nvSpPr>
        <p:spPr/>
        <p:txBody>
          <a:bodyPr/>
          <a:lstStyle/>
          <a:p>
            <a:fld id="{1114C324-E694-40E6-8D0A-EA2FEA41148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AEEEA6C-0B9E-4B44-8BF8-D692E38626E4}" type="datetime1">
              <a:rPr lang="en-US" smtClean="0"/>
              <a:t>7/16/2022</a:t>
            </a:fld>
            <a:endParaRPr lang="en-US"/>
          </a:p>
        </p:txBody>
      </p:sp>
      <p:sp>
        <p:nvSpPr>
          <p:cNvPr id="5" name="Footer Placeholder 4"/>
          <p:cNvSpPr>
            <a:spLocks noGrp="1"/>
          </p:cNvSpPr>
          <p:nvPr>
            <p:ph type="ftr" sz="quarter" idx="11"/>
          </p:nvPr>
        </p:nvSpPr>
        <p:spPr/>
        <p:txBody>
          <a:bodyPr/>
          <a:lstStyle/>
          <a:p>
            <a:r>
              <a:rPr lang="en-US"/>
              <a:t>DEPARTMENT OF CHEMISTRY                              SGGSJ GC PAONTA SAHIB</a:t>
            </a:r>
          </a:p>
        </p:txBody>
      </p:sp>
      <p:sp>
        <p:nvSpPr>
          <p:cNvPr id="6" name="Slide Number Placeholder 5"/>
          <p:cNvSpPr>
            <a:spLocks noGrp="1"/>
          </p:cNvSpPr>
          <p:nvPr>
            <p:ph type="sldNum" sz="quarter" idx="12"/>
          </p:nvPr>
        </p:nvSpPr>
        <p:spPr/>
        <p:txBody>
          <a:bodyPr/>
          <a:lstStyle/>
          <a:p>
            <a:fld id="{1114C324-E694-40E6-8D0A-EA2FEA41148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580C474-546F-47E3-B018-559AFEB6E32D}" type="datetime1">
              <a:rPr lang="en-US" smtClean="0"/>
              <a:t>7/16/2022</a:t>
            </a:fld>
            <a:endParaRPr lang="en-US"/>
          </a:p>
        </p:txBody>
      </p:sp>
      <p:sp>
        <p:nvSpPr>
          <p:cNvPr id="6" name="Footer Placeholder 5"/>
          <p:cNvSpPr>
            <a:spLocks noGrp="1"/>
          </p:cNvSpPr>
          <p:nvPr>
            <p:ph type="ftr" sz="quarter" idx="11"/>
          </p:nvPr>
        </p:nvSpPr>
        <p:spPr/>
        <p:txBody>
          <a:bodyPr/>
          <a:lstStyle/>
          <a:p>
            <a:r>
              <a:rPr lang="en-US"/>
              <a:t>DEPARTMENT OF CHEMISTRY                              SGGSJ GC PAONTA SAHIB</a:t>
            </a:r>
          </a:p>
        </p:txBody>
      </p:sp>
      <p:sp>
        <p:nvSpPr>
          <p:cNvPr id="7" name="Slide Number Placeholder 6"/>
          <p:cNvSpPr>
            <a:spLocks noGrp="1"/>
          </p:cNvSpPr>
          <p:nvPr>
            <p:ph type="sldNum" sz="quarter" idx="12"/>
          </p:nvPr>
        </p:nvSpPr>
        <p:spPr/>
        <p:txBody>
          <a:bodyPr/>
          <a:lstStyle/>
          <a:p>
            <a:fld id="{1114C324-E694-40E6-8D0A-EA2FEA41148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CD3DF94-DB29-4482-83BE-DE367FC65353}" type="datetime1">
              <a:rPr lang="en-US" smtClean="0"/>
              <a:t>7/16/2022</a:t>
            </a:fld>
            <a:endParaRPr lang="en-US"/>
          </a:p>
        </p:txBody>
      </p:sp>
      <p:sp>
        <p:nvSpPr>
          <p:cNvPr id="8" name="Footer Placeholder 7"/>
          <p:cNvSpPr>
            <a:spLocks noGrp="1"/>
          </p:cNvSpPr>
          <p:nvPr>
            <p:ph type="ftr" sz="quarter" idx="11"/>
          </p:nvPr>
        </p:nvSpPr>
        <p:spPr/>
        <p:txBody>
          <a:bodyPr/>
          <a:lstStyle/>
          <a:p>
            <a:r>
              <a:rPr lang="en-US"/>
              <a:t>DEPARTMENT OF CHEMISTRY                              SGGSJ GC PAONTA SAHIB</a:t>
            </a:r>
          </a:p>
        </p:txBody>
      </p:sp>
      <p:sp>
        <p:nvSpPr>
          <p:cNvPr id="9" name="Slide Number Placeholder 8"/>
          <p:cNvSpPr>
            <a:spLocks noGrp="1"/>
          </p:cNvSpPr>
          <p:nvPr>
            <p:ph type="sldNum" sz="quarter" idx="12"/>
          </p:nvPr>
        </p:nvSpPr>
        <p:spPr/>
        <p:txBody>
          <a:bodyPr/>
          <a:lstStyle/>
          <a:p>
            <a:fld id="{1114C324-E694-40E6-8D0A-EA2FEA41148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5B46554-029D-472C-BA40-79DF26D00DEF}" type="datetime1">
              <a:rPr lang="en-US" smtClean="0"/>
              <a:t>7/16/2022</a:t>
            </a:fld>
            <a:endParaRPr lang="en-US"/>
          </a:p>
        </p:txBody>
      </p:sp>
      <p:sp>
        <p:nvSpPr>
          <p:cNvPr id="4" name="Footer Placeholder 3"/>
          <p:cNvSpPr>
            <a:spLocks noGrp="1"/>
          </p:cNvSpPr>
          <p:nvPr>
            <p:ph type="ftr" sz="quarter" idx="11"/>
          </p:nvPr>
        </p:nvSpPr>
        <p:spPr/>
        <p:txBody>
          <a:bodyPr/>
          <a:lstStyle/>
          <a:p>
            <a:r>
              <a:rPr lang="en-US"/>
              <a:t>DEPARTMENT OF CHEMISTRY                              SGGSJ GC PAONTA SAHIB</a:t>
            </a:r>
          </a:p>
        </p:txBody>
      </p:sp>
      <p:sp>
        <p:nvSpPr>
          <p:cNvPr id="5" name="Slide Number Placeholder 4"/>
          <p:cNvSpPr>
            <a:spLocks noGrp="1"/>
          </p:cNvSpPr>
          <p:nvPr>
            <p:ph type="sldNum" sz="quarter" idx="12"/>
          </p:nvPr>
        </p:nvSpPr>
        <p:spPr/>
        <p:txBody>
          <a:bodyPr/>
          <a:lstStyle/>
          <a:p>
            <a:fld id="{1114C324-E694-40E6-8D0A-EA2FEA41148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46BF0D-F90C-4396-B176-A158847F4F12}" type="datetime1">
              <a:rPr lang="en-US" smtClean="0"/>
              <a:t>7/16/2022</a:t>
            </a:fld>
            <a:endParaRPr lang="en-US"/>
          </a:p>
        </p:txBody>
      </p:sp>
      <p:sp>
        <p:nvSpPr>
          <p:cNvPr id="3" name="Footer Placeholder 2"/>
          <p:cNvSpPr>
            <a:spLocks noGrp="1"/>
          </p:cNvSpPr>
          <p:nvPr>
            <p:ph type="ftr" sz="quarter" idx="11"/>
          </p:nvPr>
        </p:nvSpPr>
        <p:spPr/>
        <p:txBody>
          <a:bodyPr/>
          <a:lstStyle/>
          <a:p>
            <a:r>
              <a:rPr lang="en-US"/>
              <a:t>DEPARTMENT OF CHEMISTRY                              SGGSJ GC PAONTA SAHIB</a:t>
            </a:r>
          </a:p>
        </p:txBody>
      </p:sp>
      <p:sp>
        <p:nvSpPr>
          <p:cNvPr id="4" name="Slide Number Placeholder 3"/>
          <p:cNvSpPr>
            <a:spLocks noGrp="1"/>
          </p:cNvSpPr>
          <p:nvPr>
            <p:ph type="sldNum" sz="quarter" idx="12"/>
          </p:nvPr>
        </p:nvSpPr>
        <p:spPr/>
        <p:txBody>
          <a:bodyPr/>
          <a:lstStyle/>
          <a:p>
            <a:fld id="{1114C324-E694-40E6-8D0A-EA2FEA41148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B31CFC1-0994-4B7F-A268-5B8AC137839E}" type="datetime1">
              <a:rPr lang="en-US" smtClean="0"/>
              <a:t>7/16/2022</a:t>
            </a:fld>
            <a:endParaRPr lang="en-US"/>
          </a:p>
        </p:txBody>
      </p:sp>
      <p:sp>
        <p:nvSpPr>
          <p:cNvPr id="6" name="Footer Placeholder 5"/>
          <p:cNvSpPr>
            <a:spLocks noGrp="1"/>
          </p:cNvSpPr>
          <p:nvPr>
            <p:ph type="ftr" sz="quarter" idx="11"/>
          </p:nvPr>
        </p:nvSpPr>
        <p:spPr/>
        <p:txBody>
          <a:bodyPr/>
          <a:lstStyle/>
          <a:p>
            <a:r>
              <a:rPr lang="en-US"/>
              <a:t>DEPARTMENT OF CHEMISTRY                              SGGSJ GC PAONTA SAHIB</a:t>
            </a:r>
          </a:p>
        </p:txBody>
      </p:sp>
      <p:sp>
        <p:nvSpPr>
          <p:cNvPr id="7" name="Slide Number Placeholder 6"/>
          <p:cNvSpPr>
            <a:spLocks noGrp="1"/>
          </p:cNvSpPr>
          <p:nvPr>
            <p:ph type="sldNum" sz="quarter" idx="12"/>
          </p:nvPr>
        </p:nvSpPr>
        <p:spPr/>
        <p:txBody>
          <a:bodyPr/>
          <a:lstStyle/>
          <a:p>
            <a:fld id="{1114C324-E694-40E6-8D0A-EA2FEA41148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6F4E40A-DCDB-480B-8D67-874489B84393}" type="datetime1">
              <a:rPr lang="en-US" smtClean="0"/>
              <a:t>7/16/2022</a:t>
            </a:fld>
            <a:endParaRPr lang="en-US"/>
          </a:p>
        </p:txBody>
      </p:sp>
      <p:sp>
        <p:nvSpPr>
          <p:cNvPr id="6" name="Footer Placeholder 5"/>
          <p:cNvSpPr>
            <a:spLocks noGrp="1"/>
          </p:cNvSpPr>
          <p:nvPr>
            <p:ph type="ftr" sz="quarter" idx="11"/>
          </p:nvPr>
        </p:nvSpPr>
        <p:spPr/>
        <p:txBody>
          <a:bodyPr/>
          <a:lstStyle/>
          <a:p>
            <a:r>
              <a:rPr lang="en-US"/>
              <a:t>DEPARTMENT OF CHEMISTRY                              SGGSJ GC PAONTA SAHIB</a:t>
            </a:r>
          </a:p>
        </p:txBody>
      </p:sp>
      <p:sp>
        <p:nvSpPr>
          <p:cNvPr id="7" name="Slide Number Placeholder 6"/>
          <p:cNvSpPr>
            <a:spLocks noGrp="1"/>
          </p:cNvSpPr>
          <p:nvPr>
            <p:ph type="sldNum" sz="quarter" idx="12"/>
          </p:nvPr>
        </p:nvSpPr>
        <p:spPr/>
        <p:txBody>
          <a:bodyPr/>
          <a:lstStyle/>
          <a:p>
            <a:fld id="{1114C324-E694-40E6-8D0A-EA2FEA41148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7171D4D-1601-423E-9E17-B456B3D00834}" type="datetime1">
              <a:rPr lang="en-US" smtClean="0"/>
              <a:t>7/16/2022</a:t>
            </a:fld>
            <a:endParaRPr lang="en-US"/>
          </a:p>
        </p:txBody>
      </p:sp>
      <p:sp>
        <p:nvSpPr>
          <p:cNvPr id="5" name="Footer Placeholder 4"/>
          <p:cNvSpPr>
            <a:spLocks noGrp="1"/>
          </p:cNvSpPr>
          <p:nvPr>
            <p:ph type="ftr" sz="quarter" idx="11"/>
          </p:nvPr>
        </p:nvSpPr>
        <p:spPr/>
        <p:txBody>
          <a:bodyPr/>
          <a:lstStyle/>
          <a:p>
            <a:r>
              <a:rPr lang="en-US"/>
              <a:t>DEPARTMENT OF CHEMISTRY                              SGGSJ GC PAONTA SAHIB</a:t>
            </a:r>
          </a:p>
        </p:txBody>
      </p:sp>
      <p:sp>
        <p:nvSpPr>
          <p:cNvPr id="6" name="Slide Number Placeholder 5"/>
          <p:cNvSpPr>
            <a:spLocks noGrp="1"/>
          </p:cNvSpPr>
          <p:nvPr>
            <p:ph type="sldNum" sz="quarter" idx="12"/>
          </p:nvPr>
        </p:nvSpPr>
        <p:spPr/>
        <p:txBody>
          <a:bodyPr/>
          <a:lstStyle/>
          <a:p>
            <a:fld id="{1114C324-E694-40E6-8D0A-EA2FEA41148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C0ECF07-5031-482B-96F1-69B023B13694}" type="datetime1">
              <a:rPr lang="en-US" smtClean="0"/>
              <a:t>7/16/2022</a:t>
            </a:fld>
            <a:endParaRPr lang="en-US"/>
          </a:p>
        </p:txBody>
      </p:sp>
      <p:sp>
        <p:nvSpPr>
          <p:cNvPr id="5" name="Footer Placeholder 4"/>
          <p:cNvSpPr>
            <a:spLocks noGrp="1"/>
          </p:cNvSpPr>
          <p:nvPr>
            <p:ph type="ftr" sz="quarter" idx="11"/>
          </p:nvPr>
        </p:nvSpPr>
        <p:spPr/>
        <p:txBody>
          <a:bodyPr/>
          <a:lstStyle/>
          <a:p>
            <a:r>
              <a:rPr lang="en-US"/>
              <a:t>DEPARTMENT OF CHEMISTRY                              SGGSJ GC PAONTA SAHIB</a:t>
            </a:r>
          </a:p>
        </p:txBody>
      </p:sp>
      <p:sp>
        <p:nvSpPr>
          <p:cNvPr id="6" name="Slide Number Placeholder 5"/>
          <p:cNvSpPr>
            <a:spLocks noGrp="1"/>
          </p:cNvSpPr>
          <p:nvPr>
            <p:ph type="sldNum" sz="quarter" idx="12"/>
          </p:nvPr>
        </p:nvSpPr>
        <p:spPr/>
        <p:txBody>
          <a:bodyPr/>
          <a:lstStyle/>
          <a:p>
            <a:fld id="{1114C324-E694-40E6-8D0A-EA2FEA41148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F1FE96-05EB-4BD7-8D39-C4BD53372D7C}" type="datetime1">
              <a:rPr lang="en-US" smtClean="0"/>
              <a:t>7/16/2022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DEPARTMENT OF CHEMISTRY                              SGGSJ GC PAONTA SAHIB</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14C324-E694-40E6-8D0A-EA2FEA41148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en.wikipedia.org/wiki/Cosmetics"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www.emulsifiers.org/ViewDocument.asp?ItemId=11&amp;Title=What"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www.ifraorg.org/en-us/ingredients"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ebmud.com/sites/default/files/WMI_Triclosan_FinalJan06.pdf" TargetMode="External"/><Relationship Id="rId2" Type="http://schemas.openxmlformats.org/officeDocument/2006/relationships/hyperlink" Target="http://www.nicnas.gov.au/communications/publications/information-sheets/existing-chemical-info-sheets/triclosan-factsheet" TargetMode="External"/><Relationship Id="rId1" Type="http://schemas.openxmlformats.org/officeDocument/2006/relationships/slideLayout" Target="../slideLayouts/slideLayout2.xml"/><Relationship Id="rId4" Type="http://schemas.openxmlformats.org/officeDocument/2006/relationships/hyperlink" Target="http://www.pnas.org/content/111/48/17200.abstract"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pubchem.ncbi.nlm.nih.gov/summary/summary.cgi?cid=244" TargetMode="External"/><Relationship Id="rId2" Type="http://schemas.openxmlformats.org/officeDocument/2006/relationships/hyperlink" Target="http://www.medscape.com/viewarticle/508430_1" TargetMode="External"/><Relationship Id="rId1" Type="http://schemas.openxmlformats.org/officeDocument/2006/relationships/slideLayout" Target="../slideLayouts/slideLayout2.xml"/><Relationship Id="rId4" Type="http://schemas.openxmlformats.org/officeDocument/2006/relationships/hyperlink" Target="http://health.howstuffworks.com/skin-care/cleansing/products/tetrasodium-edta-in-cleansers.htm" TargetMode="External"/></Relationships>
</file>

<file path=ppt/slides/_rels/slide17.xml.rels><?xml version="1.0" encoding="UTF-8" standalone="yes"?>
<Relationships xmlns="http://schemas.openxmlformats.org/package/2006/relationships"><Relationship Id="rId8" Type="http://schemas.openxmlformats.org/officeDocument/2006/relationships/hyperlink" Target="https://en.wikipedia.org/wiki/Human_sight" TargetMode="External"/><Relationship Id="rId3" Type="http://schemas.openxmlformats.org/officeDocument/2006/relationships/hyperlink" Target="https://en.wikipedia.org/wiki/Perspiration" TargetMode="External"/><Relationship Id="rId7" Type="http://schemas.openxmlformats.org/officeDocument/2006/relationships/hyperlink" Target="https://en.wikipedia.org/wiki/Sweat_gland" TargetMode="External"/><Relationship Id="rId2" Type="http://schemas.openxmlformats.org/officeDocument/2006/relationships/hyperlink" Target="https://en.wikipedia.org/wiki/Body_odor" TargetMode="External"/><Relationship Id="rId1" Type="http://schemas.openxmlformats.org/officeDocument/2006/relationships/slideLayout" Target="../slideLayouts/slideLayout2.xml"/><Relationship Id="rId6" Type="http://schemas.openxmlformats.org/officeDocument/2006/relationships/hyperlink" Target="https://en.wikipedia.org/wiki/Foot" TargetMode="External"/><Relationship Id="rId5" Type="http://schemas.openxmlformats.org/officeDocument/2006/relationships/hyperlink" Target="https://en.wikipedia.org/wiki/Groin" TargetMode="External"/><Relationship Id="rId4" Type="http://schemas.openxmlformats.org/officeDocument/2006/relationships/hyperlink" Target="https://en.wikipedia.org/wiki/Armpit" TargetMode="External"/><Relationship Id="rId9" Type="http://schemas.openxmlformats.org/officeDocument/2006/relationships/hyperlink" Target="https://en.wikipedia.org/wiki/Bacteria"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s://www.science.org.au/curious/people-medicine/chemistry-cosmetics"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CHEM SEC 203</a:t>
            </a:r>
          </a:p>
        </p:txBody>
      </p:sp>
      <p:sp>
        <p:nvSpPr>
          <p:cNvPr id="3" name="Subtitle 2"/>
          <p:cNvSpPr>
            <a:spLocks noGrp="1"/>
          </p:cNvSpPr>
          <p:nvPr>
            <p:ph type="subTitle" idx="1"/>
          </p:nvPr>
        </p:nvSpPr>
        <p:spPr/>
        <p:txBody>
          <a:bodyPr/>
          <a:lstStyle/>
          <a:p>
            <a:endParaRPr lang="en-US" dirty="0"/>
          </a:p>
          <a:p>
            <a:r>
              <a:rPr lang="en-US" dirty="0"/>
              <a:t>SECTION D</a:t>
            </a:r>
          </a:p>
          <a:p>
            <a:r>
              <a:rPr lang="en-US" dirty="0"/>
              <a:t>Cosmetics </a:t>
            </a:r>
          </a:p>
        </p:txBody>
      </p:sp>
      <p:sp>
        <p:nvSpPr>
          <p:cNvPr id="4" name="Date Placeholder 3"/>
          <p:cNvSpPr>
            <a:spLocks noGrp="1"/>
          </p:cNvSpPr>
          <p:nvPr>
            <p:ph type="dt" sz="half" idx="10"/>
          </p:nvPr>
        </p:nvSpPr>
        <p:spPr/>
        <p:txBody>
          <a:bodyPr/>
          <a:lstStyle/>
          <a:p>
            <a:fld id="{6E196404-0415-43F4-939B-C87D01182679}" type="datetime1">
              <a:rPr lang="en-US" smtClean="0"/>
              <a:t>7/16/2022</a:t>
            </a:fld>
            <a:endParaRPr lang="en-US"/>
          </a:p>
        </p:txBody>
      </p:sp>
      <p:sp>
        <p:nvSpPr>
          <p:cNvPr id="5" name="Footer Placeholder 4"/>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SYLLABUS</a:t>
            </a:r>
          </a:p>
        </p:txBody>
      </p:sp>
      <p:pic>
        <p:nvPicPr>
          <p:cNvPr id="1026" name="Picture 2" descr="C:\Users\admin\Desktop\syllabus.jpg"/>
          <p:cNvPicPr>
            <a:picLocks noGrp="1" noChangeAspect="1" noChangeArrowheads="1"/>
          </p:cNvPicPr>
          <p:nvPr>
            <p:ph idx="1"/>
          </p:nvPr>
        </p:nvPicPr>
        <p:blipFill>
          <a:blip r:embed="rId2" cstate="print"/>
          <a:srcRect/>
          <a:stretch>
            <a:fillRect/>
          </a:stretch>
        </p:blipFill>
        <p:spPr bwMode="auto">
          <a:xfrm>
            <a:off x="533401" y="1295400"/>
            <a:ext cx="8382000" cy="5562600"/>
          </a:xfrm>
          <a:prstGeom prst="rect">
            <a:avLst/>
          </a:prstGeom>
          <a:noFill/>
        </p:spPr>
      </p:pic>
      <p:sp>
        <p:nvSpPr>
          <p:cNvPr id="4" name="Date Placeholder 3"/>
          <p:cNvSpPr>
            <a:spLocks noGrp="1"/>
          </p:cNvSpPr>
          <p:nvPr>
            <p:ph type="dt" sz="half" idx="10"/>
          </p:nvPr>
        </p:nvSpPr>
        <p:spPr/>
        <p:txBody>
          <a:bodyPr/>
          <a:lstStyle/>
          <a:p>
            <a:fld id="{E29C9935-BC56-42C8-9F9D-1C4FEA447D30}" type="datetime1">
              <a:rPr lang="en-US" smtClean="0"/>
              <a:t>7/16/2022</a:t>
            </a:fld>
            <a:endParaRPr lang="en-US"/>
          </a:p>
        </p:txBody>
      </p:sp>
      <p:sp>
        <p:nvSpPr>
          <p:cNvPr id="5" name="Footer Placeholder 4"/>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TOPICS FOR THIS LECTURE</a:t>
            </a:r>
          </a:p>
        </p:txBody>
      </p:sp>
      <p:sp>
        <p:nvSpPr>
          <p:cNvPr id="3" name="Content Placeholder 2"/>
          <p:cNvSpPr>
            <a:spLocks noGrp="1"/>
          </p:cNvSpPr>
          <p:nvPr>
            <p:ph idx="1"/>
          </p:nvPr>
        </p:nvSpPr>
        <p:spPr/>
        <p:txBody>
          <a:bodyPr/>
          <a:lstStyle/>
          <a:p>
            <a:r>
              <a:rPr lang="en-US" dirty="0" err="1"/>
              <a:t>Definition,major</a:t>
            </a:r>
            <a:r>
              <a:rPr lang="en-US" dirty="0"/>
              <a:t> and minor constituents of cosmetics.</a:t>
            </a:r>
          </a:p>
          <a:p>
            <a:r>
              <a:rPr lang="en-US" dirty="0"/>
              <a:t>Functions of constituents of cosmetics.</a:t>
            </a:r>
          </a:p>
          <a:p>
            <a:r>
              <a:rPr lang="en-US" dirty="0"/>
              <a:t>Deodorants and antiperspirants.</a:t>
            </a:r>
          </a:p>
          <a:p>
            <a:r>
              <a:rPr lang="en-US" dirty="0"/>
              <a:t>Analysis of deodorants and antiperspirants .Al ,</a:t>
            </a:r>
            <a:r>
              <a:rPr lang="en-US" dirty="0" err="1"/>
              <a:t>Zinc,Boric</a:t>
            </a:r>
            <a:r>
              <a:rPr lang="en-US" dirty="0"/>
              <a:t> </a:t>
            </a:r>
            <a:r>
              <a:rPr lang="en-US" dirty="0" err="1"/>
              <a:t>Acid,Chloride,Sulphate</a:t>
            </a:r>
            <a:r>
              <a:rPr lang="en-US" dirty="0"/>
              <a:t>.</a:t>
            </a:r>
          </a:p>
        </p:txBody>
      </p:sp>
      <p:sp>
        <p:nvSpPr>
          <p:cNvPr id="4" name="Date Placeholder 3"/>
          <p:cNvSpPr>
            <a:spLocks noGrp="1"/>
          </p:cNvSpPr>
          <p:nvPr>
            <p:ph type="dt" sz="half" idx="10"/>
          </p:nvPr>
        </p:nvSpPr>
        <p:spPr/>
        <p:txBody>
          <a:bodyPr/>
          <a:lstStyle/>
          <a:p>
            <a:fld id="{00055228-DE21-4788-8174-23697150D6AF}" type="datetime1">
              <a:rPr lang="en-US" smtClean="0"/>
              <a:t>7/16/2022</a:t>
            </a:fld>
            <a:endParaRPr lang="en-US"/>
          </a:p>
        </p:txBody>
      </p:sp>
      <p:sp>
        <p:nvSpPr>
          <p:cNvPr id="5" name="Footer Placeholder 4"/>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DEFINITION OF COSMETICS</a:t>
            </a:r>
          </a:p>
        </p:txBody>
      </p:sp>
      <p:sp>
        <p:nvSpPr>
          <p:cNvPr id="3" name="Content Placeholder 2"/>
          <p:cNvSpPr>
            <a:spLocks noGrp="1"/>
          </p:cNvSpPr>
          <p:nvPr>
            <p:ph idx="1"/>
          </p:nvPr>
        </p:nvSpPr>
        <p:spPr/>
        <p:txBody>
          <a:bodyPr>
            <a:normAutofit fontScale="85000" lnSpcReduction="20000"/>
          </a:bodyPr>
          <a:lstStyle/>
          <a:p>
            <a:pPr>
              <a:buNone/>
            </a:pPr>
            <a:r>
              <a:rPr lang="en-US" dirty="0"/>
              <a:t>.The Federal Food, Drug &amp; </a:t>
            </a:r>
            <a:r>
              <a:rPr lang="en-US" b="1" dirty="0"/>
              <a:t>Cosmetic</a:t>
            </a:r>
            <a:r>
              <a:rPr lang="en-US" dirty="0"/>
              <a:t> Act (FD&amp;C Act) defines </a:t>
            </a:r>
            <a:r>
              <a:rPr lang="en-US" b="1" dirty="0"/>
              <a:t>cosmetics</a:t>
            </a:r>
            <a:r>
              <a:rPr lang="en-US" dirty="0"/>
              <a:t> as "articles intended to be rubbed, poured, sprinkled, or sprayed on, introduced into, or otherwise applied to the human body...for cleansing, beautifying, promoting attractiveness, or altering the appearance." </a:t>
            </a:r>
          </a:p>
          <a:p>
            <a:r>
              <a:rPr lang="en-US" dirty="0"/>
              <a:t>In the United States, the Food and Drug Administration (FDA), which regulates </a:t>
            </a:r>
            <a:r>
              <a:rPr lang="en-US" b="1" dirty="0"/>
              <a:t>cosmetics</a:t>
            </a:r>
            <a:r>
              <a:rPr lang="en-US" dirty="0"/>
              <a:t>, defines </a:t>
            </a:r>
            <a:r>
              <a:rPr lang="en-US" b="1" dirty="0"/>
              <a:t>cosmetics</a:t>
            </a:r>
            <a:r>
              <a:rPr lang="en-US" dirty="0"/>
              <a:t> as products "intended to be applied to the human body for cleansing, beautifying, promoting attractiveness, or altering the appearance without affecting the body's structure or functions".</a:t>
            </a:r>
          </a:p>
          <a:p>
            <a:pPr>
              <a:buNone/>
            </a:pPr>
            <a:endParaRPr lang="en-US" dirty="0">
              <a:hlinkClick r:id="rId2"/>
            </a:endParaRPr>
          </a:p>
          <a:p>
            <a:pPr>
              <a:buNone/>
            </a:pPr>
            <a:endParaRPr lang="en-US" dirty="0"/>
          </a:p>
        </p:txBody>
      </p:sp>
      <p:sp>
        <p:nvSpPr>
          <p:cNvPr id="4" name="Date Placeholder 3"/>
          <p:cNvSpPr>
            <a:spLocks noGrp="1"/>
          </p:cNvSpPr>
          <p:nvPr>
            <p:ph type="dt" sz="half" idx="10"/>
          </p:nvPr>
        </p:nvSpPr>
        <p:spPr/>
        <p:txBody>
          <a:bodyPr/>
          <a:lstStyle/>
          <a:p>
            <a:fld id="{D9A07416-3A79-4A5A-AFEE-1E735DB6C169}" type="datetime1">
              <a:rPr lang="en-US" smtClean="0"/>
              <a:t>7/16/2022</a:t>
            </a:fld>
            <a:endParaRPr lang="en-US"/>
          </a:p>
        </p:txBody>
      </p:sp>
      <p:sp>
        <p:nvSpPr>
          <p:cNvPr id="5" name="Footer Placeholder 4"/>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CONSTITUENTS OF COSMETICS</a:t>
            </a:r>
          </a:p>
        </p:txBody>
      </p:sp>
      <p:sp>
        <p:nvSpPr>
          <p:cNvPr id="3" name="Content Placeholder 2"/>
          <p:cNvSpPr>
            <a:spLocks noGrp="1"/>
          </p:cNvSpPr>
          <p:nvPr>
            <p:ph idx="1"/>
          </p:nvPr>
        </p:nvSpPr>
        <p:spPr/>
        <p:txBody>
          <a:bodyPr/>
          <a:lstStyle/>
          <a:p>
            <a:r>
              <a:rPr lang="en-US" dirty="0"/>
              <a:t> Most cosmetics contain a combination of at least some of the following core ingredients: water, emulsifier, preservative, thickener, emollient, </a:t>
            </a:r>
            <a:r>
              <a:rPr lang="en-US" dirty="0" err="1"/>
              <a:t>colour</a:t>
            </a:r>
            <a:r>
              <a:rPr lang="en-US" dirty="0"/>
              <a:t>, fragrance and pH </a:t>
            </a:r>
            <a:r>
              <a:rPr lang="en-US" dirty="0" err="1"/>
              <a:t>stabilisers</a:t>
            </a:r>
            <a:r>
              <a:rPr lang="en-US" dirty="0"/>
              <a:t>.</a:t>
            </a:r>
          </a:p>
          <a:p>
            <a:r>
              <a:rPr lang="en-US" dirty="0"/>
              <a:t>Some of these are major constituents and some are minor constituents.</a:t>
            </a:r>
          </a:p>
        </p:txBody>
      </p:sp>
      <p:sp>
        <p:nvSpPr>
          <p:cNvPr id="4" name="Date Placeholder 3"/>
          <p:cNvSpPr>
            <a:spLocks noGrp="1"/>
          </p:cNvSpPr>
          <p:nvPr>
            <p:ph type="dt" sz="half" idx="10"/>
          </p:nvPr>
        </p:nvSpPr>
        <p:spPr/>
        <p:txBody>
          <a:bodyPr/>
          <a:lstStyle/>
          <a:p>
            <a:fld id="{0F334722-1703-4A4F-A502-BD3028665DD1}" type="datetime1">
              <a:rPr lang="en-US" smtClean="0"/>
              <a:t>7/16/2022</a:t>
            </a:fld>
            <a:endParaRPr lang="en-US"/>
          </a:p>
        </p:txBody>
      </p:sp>
      <p:sp>
        <p:nvSpPr>
          <p:cNvPr id="5" name="Footer Placeholder 4"/>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WATER(Major Constituent)</a:t>
            </a:r>
          </a:p>
        </p:txBody>
      </p:sp>
      <p:sp>
        <p:nvSpPr>
          <p:cNvPr id="3" name="Content Placeholder 2"/>
          <p:cNvSpPr>
            <a:spLocks noGrp="1"/>
          </p:cNvSpPr>
          <p:nvPr>
            <p:ph idx="1"/>
          </p:nvPr>
        </p:nvSpPr>
        <p:spPr/>
        <p:txBody>
          <a:bodyPr>
            <a:normAutofit lnSpcReduction="10000"/>
          </a:bodyPr>
          <a:lstStyle/>
          <a:p>
            <a:r>
              <a:rPr lang="en-US" dirty="0"/>
              <a:t>Water forms the basis of almost every type of cosmetic product, including creams, lotions, makeup, deodorants, shampoos and conditioners. Water plays an important part in the process, often acting as a solvent to dissolve other ingredients and forming emulsions for consistency. </a:t>
            </a:r>
          </a:p>
          <a:p>
            <a:r>
              <a:rPr lang="en-US" dirty="0"/>
              <a:t>It must be ‘ultra-pure’—that is, free from microbes, toxins and other pollutants. </a:t>
            </a:r>
          </a:p>
        </p:txBody>
      </p:sp>
      <p:sp>
        <p:nvSpPr>
          <p:cNvPr id="4" name="Date Placeholder 3"/>
          <p:cNvSpPr>
            <a:spLocks noGrp="1"/>
          </p:cNvSpPr>
          <p:nvPr>
            <p:ph type="dt" sz="half" idx="10"/>
          </p:nvPr>
        </p:nvSpPr>
        <p:spPr/>
        <p:txBody>
          <a:bodyPr/>
          <a:lstStyle/>
          <a:p>
            <a:fld id="{89CEB272-B1DA-40B6-967B-0C8289673375}" type="datetime1">
              <a:rPr lang="en-US" smtClean="0"/>
              <a:t>7/16/2022</a:t>
            </a:fld>
            <a:endParaRPr lang="en-US"/>
          </a:p>
        </p:txBody>
      </p:sp>
      <p:sp>
        <p:nvSpPr>
          <p:cNvPr id="5" name="Footer Placeholder 4"/>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EMOLLIENTS(Major Constituent)</a:t>
            </a:r>
          </a:p>
        </p:txBody>
      </p:sp>
      <p:sp>
        <p:nvSpPr>
          <p:cNvPr id="3" name="Content Placeholder 2"/>
          <p:cNvSpPr>
            <a:spLocks noGrp="1"/>
          </p:cNvSpPr>
          <p:nvPr>
            <p:ph idx="1"/>
          </p:nvPr>
        </p:nvSpPr>
        <p:spPr/>
        <p:txBody>
          <a:bodyPr>
            <a:normAutofit fontScale="92500" lnSpcReduction="10000"/>
          </a:bodyPr>
          <a:lstStyle/>
          <a:p>
            <a:r>
              <a:rPr lang="en-US" dirty="0"/>
              <a:t>Emollients soften the skin by preventing water loss. They are used in a wide range </a:t>
            </a:r>
            <a:r>
              <a:rPr lang="en-US" dirty="0">
                <a:solidFill>
                  <a:srgbClr val="FF0000"/>
                </a:solidFill>
              </a:rPr>
              <a:t>of lipsticks, lotions and cosmetics</a:t>
            </a:r>
            <a:r>
              <a:rPr lang="en-US" dirty="0"/>
              <a:t>. A number of different natural and synthetic chemicals work as emollients, including beeswax, olive oil, coconut oil and lanolin, as well as petrolatum (petroleum jelly), mineral oil, </a:t>
            </a:r>
            <a:r>
              <a:rPr lang="en-US" dirty="0" err="1"/>
              <a:t>glycerine</a:t>
            </a:r>
            <a:r>
              <a:rPr lang="en-US" dirty="0"/>
              <a:t>, zinc oxide, butyl </a:t>
            </a:r>
            <a:r>
              <a:rPr lang="en-US" dirty="0" err="1"/>
              <a:t>stearate</a:t>
            </a:r>
            <a:r>
              <a:rPr lang="en-US" dirty="0"/>
              <a:t> and </a:t>
            </a:r>
            <a:r>
              <a:rPr lang="en-US" dirty="0" err="1"/>
              <a:t>diglycol</a:t>
            </a:r>
            <a:r>
              <a:rPr lang="en-US" dirty="0"/>
              <a:t> </a:t>
            </a:r>
            <a:r>
              <a:rPr lang="en-US" dirty="0" err="1"/>
              <a:t>laurate</a:t>
            </a:r>
            <a:r>
              <a:rPr lang="en-US" dirty="0"/>
              <a:t>.</a:t>
            </a:r>
          </a:p>
          <a:p>
            <a:pPr>
              <a:buNone/>
            </a:pPr>
            <a:br>
              <a:rPr lang="en-US" dirty="0"/>
            </a:br>
            <a:endParaRPr lang="en-US" dirty="0"/>
          </a:p>
        </p:txBody>
      </p:sp>
      <p:sp>
        <p:nvSpPr>
          <p:cNvPr id="4" name="Date Placeholder 3"/>
          <p:cNvSpPr>
            <a:spLocks noGrp="1"/>
          </p:cNvSpPr>
          <p:nvPr>
            <p:ph type="dt" sz="half" idx="10"/>
          </p:nvPr>
        </p:nvSpPr>
        <p:spPr/>
        <p:txBody>
          <a:bodyPr/>
          <a:lstStyle/>
          <a:p>
            <a:fld id="{460C47D3-0486-49BF-BCA5-CAF2A81C78A2}" type="datetime1">
              <a:rPr lang="en-US" smtClean="0"/>
              <a:t>7/16/2022</a:t>
            </a:fld>
            <a:endParaRPr lang="en-US"/>
          </a:p>
        </p:txBody>
      </p:sp>
      <p:sp>
        <p:nvSpPr>
          <p:cNvPr id="5" name="Footer Placeholder 4"/>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EMULSIFIERS(Major Constituent)</a:t>
            </a:r>
          </a:p>
        </p:txBody>
      </p:sp>
      <p:sp>
        <p:nvSpPr>
          <p:cNvPr id="3" name="Content Placeholder 2"/>
          <p:cNvSpPr>
            <a:spLocks noGrp="1"/>
          </p:cNvSpPr>
          <p:nvPr>
            <p:ph idx="1"/>
          </p:nvPr>
        </p:nvSpPr>
        <p:spPr/>
        <p:txBody>
          <a:bodyPr>
            <a:normAutofit lnSpcReduction="10000"/>
          </a:bodyPr>
          <a:lstStyle/>
          <a:p>
            <a:r>
              <a:rPr lang="en-US" dirty="0"/>
              <a:t>The term emulsifiers refers to any ingredient that helps to keep unlike substances (such as oil and water) from separating. Many cosmetic products are based on </a:t>
            </a:r>
            <a:r>
              <a:rPr lang="en-US" dirty="0">
                <a:hlinkClick r:id="rId2"/>
              </a:rPr>
              <a:t>emulsions</a:t>
            </a:r>
            <a:r>
              <a:rPr lang="en-US" dirty="0"/>
              <a:t>—small droplets of oil dispersed in water or small droplets of water dispersed in oil. </a:t>
            </a:r>
          </a:p>
          <a:p>
            <a:r>
              <a:rPr lang="en-US" dirty="0"/>
              <a:t>Examples of emulsifiers used in cosmetics include </a:t>
            </a:r>
            <a:r>
              <a:rPr lang="en-US" dirty="0" err="1"/>
              <a:t>polysorbates</a:t>
            </a:r>
            <a:r>
              <a:rPr lang="en-US" dirty="0"/>
              <a:t>, laureth-4, and potassium </a:t>
            </a:r>
            <a:r>
              <a:rPr lang="en-US" dirty="0" err="1"/>
              <a:t>cetyl</a:t>
            </a:r>
            <a:r>
              <a:rPr lang="en-US" dirty="0"/>
              <a:t> sulfate.</a:t>
            </a:r>
          </a:p>
        </p:txBody>
      </p:sp>
      <p:sp>
        <p:nvSpPr>
          <p:cNvPr id="4" name="Date Placeholder 3"/>
          <p:cNvSpPr>
            <a:spLocks noGrp="1"/>
          </p:cNvSpPr>
          <p:nvPr>
            <p:ph type="dt" sz="half" idx="10"/>
          </p:nvPr>
        </p:nvSpPr>
        <p:spPr/>
        <p:txBody>
          <a:bodyPr/>
          <a:lstStyle/>
          <a:p>
            <a:fld id="{FEBCC173-E618-4AFD-A3D0-0DF55412AB43}" type="datetime1">
              <a:rPr lang="en-US" smtClean="0"/>
              <a:t>7/16/2022</a:t>
            </a:fld>
            <a:endParaRPr lang="en-US"/>
          </a:p>
        </p:txBody>
      </p:sp>
      <p:sp>
        <p:nvSpPr>
          <p:cNvPr id="5" name="Footer Placeholder 4"/>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THICKENERS(Major Constituent)</a:t>
            </a:r>
          </a:p>
        </p:txBody>
      </p:sp>
      <p:sp>
        <p:nvSpPr>
          <p:cNvPr id="3" name="Content Placeholder 2"/>
          <p:cNvSpPr>
            <a:spLocks noGrp="1"/>
          </p:cNvSpPr>
          <p:nvPr>
            <p:ph idx="1"/>
          </p:nvPr>
        </p:nvSpPr>
        <p:spPr/>
        <p:txBody>
          <a:bodyPr>
            <a:normAutofit fontScale="55000" lnSpcReduction="20000"/>
          </a:bodyPr>
          <a:lstStyle/>
          <a:p>
            <a:r>
              <a:rPr lang="en-US" dirty="0"/>
              <a:t>Thickening agents work to give products an appealing consistency. They can come from four different chemical families:</a:t>
            </a:r>
          </a:p>
          <a:p>
            <a:r>
              <a:rPr lang="en-US" dirty="0"/>
              <a:t>Lipid thickeners are usually solid at room temperature but can be liquefied and added to cosmetic emulsions. They work by imparting their natural thickness to the formula. Examples include </a:t>
            </a:r>
            <a:r>
              <a:rPr lang="en-US" dirty="0" err="1"/>
              <a:t>cetyl</a:t>
            </a:r>
            <a:r>
              <a:rPr lang="en-US" dirty="0"/>
              <a:t> alcohol, </a:t>
            </a:r>
            <a:r>
              <a:rPr lang="en-US" dirty="0" err="1"/>
              <a:t>stearic</a:t>
            </a:r>
            <a:r>
              <a:rPr lang="en-US" dirty="0"/>
              <a:t> acid and carnauba wax.</a:t>
            </a:r>
          </a:p>
          <a:p>
            <a:r>
              <a:rPr lang="en-US" dirty="0"/>
              <a:t>Naturally derived thickeners come, as the name suggests, from nature. They are polymers that absorb water, causing them to swell up and increase the viscosity of a product. Examples include </a:t>
            </a:r>
            <a:r>
              <a:rPr lang="en-US" dirty="0" err="1"/>
              <a:t>hydroxyethyl</a:t>
            </a:r>
            <a:r>
              <a:rPr lang="en-US" dirty="0"/>
              <a:t> cellulose, guar gum, </a:t>
            </a:r>
            <a:r>
              <a:rPr lang="en-US" dirty="0" err="1"/>
              <a:t>xanthan</a:t>
            </a:r>
            <a:r>
              <a:rPr lang="en-US" dirty="0"/>
              <a:t> gum and gelatin. Cosmetics with a consistency that is too thick can be diluted with solvents such as water or alcohol.</a:t>
            </a:r>
          </a:p>
          <a:p>
            <a:r>
              <a:rPr lang="en-US" dirty="0"/>
              <a:t>Mineral thickeners are also natural, and as with the naturally derived thickeners mentioned above, they absorb water and oils to increase viscosity, but give a different result to the final emulsion than the gums. Popular mineral thickeners include magnesium </a:t>
            </a:r>
            <a:r>
              <a:rPr lang="en-US" dirty="0" err="1"/>
              <a:t>aluminium</a:t>
            </a:r>
            <a:r>
              <a:rPr lang="en-US" dirty="0"/>
              <a:t> silicate, silica and </a:t>
            </a:r>
            <a:r>
              <a:rPr lang="en-US" dirty="0" err="1"/>
              <a:t>bentonite</a:t>
            </a:r>
            <a:r>
              <a:rPr lang="en-US" dirty="0"/>
              <a:t>.</a:t>
            </a:r>
          </a:p>
          <a:p>
            <a:r>
              <a:rPr lang="en-US" dirty="0"/>
              <a:t>The final group are the synthetic thickeners. They are often used in lotion and cream products. The most common synthetic thickener is </a:t>
            </a:r>
            <a:r>
              <a:rPr lang="en-US" dirty="0" err="1"/>
              <a:t>carbomer</a:t>
            </a:r>
            <a:r>
              <a:rPr lang="en-US" dirty="0"/>
              <a:t>, an acrylic acid polymer that is water-</a:t>
            </a:r>
            <a:r>
              <a:rPr lang="en-US" dirty="0" err="1"/>
              <a:t>swellable</a:t>
            </a:r>
            <a:r>
              <a:rPr lang="en-US" dirty="0"/>
              <a:t> and can be used to form clear gels. Other examples include </a:t>
            </a:r>
            <a:r>
              <a:rPr lang="en-US" dirty="0" err="1"/>
              <a:t>cetyl</a:t>
            </a:r>
            <a:r>
              <a:rPr lang="en-US" dirty="0"/>
              <a:t> </a:t>
            </a:r>
            <a:r>
              <a:rPr lang="en-US" dirty="0" err="1"/>
              <a:t>palmitate</a:t>
            </a:r>
            <a:r>
              <a:rPr lang="en-US" dirty="0"/>
              <a:t>, and ammonium </a:t>
            </a:r>
            <a:r>
              <a:rPr lang="en-US" dirty="0" err="1"/>
              <a:t>acryloyldimethyltaurate</a:t>
            </a:r>
            <a:r>
              <a:rPr lang="en-US" dirty="0"/>
              <a:t>.</a:t>
            </a:r>
          </a:p>
          <a:p>
            <a:endParaRPr lang="en-US" dirty="0"/>
          </a:p>
        </p:txBody>
      </p:sp>
      <p:sp>
        <p:nvSpPr>
          <p:cNvPr id="4" name="Date Placeholder 3"/>
          <p:cNvSpPr>
            <a:spLocks noGrp="1"/>
          </p:cNvSpPr>
          <p:nvPr>
            <p:ph type="dt" sz="half" idx="10"/>
          </p:nvPr>
        </p:nvSpPr>
        <p:spPr/>
        <p:txBody>
          <a:bodyPr/>
          <a:lstStyle/>
          <a:p>
            <a:fld id="{EDA67D89-A4B7-4C1B-B44D-4F66E17C64C9}" type="datetime1">
              <a:rPr lang="en-US" smtClean="0"/>
              <a:t>7/16/2022</a:t>
            </a:fld>
            <a:endParaRPr lang="en-US"/>
          </a:p>
        </p:txBody>
      </p:sp>
      <p:sp>
        <p:nvSpPr>
          <p:cNvPr id="5" name="Footer Placeholder 4"/>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PIGMENTS(Major constituent)</a:t>
            </a:r>
          </a:p>
        </p:txBody>
      </p:sp>
      <p:sp>
        <p:nvSpPr>
          <p:cNvPr id="3" name="Content Placeholder 2"/>
          <p:cNvSpPr>
            <a:spLocks noGrp="1"/>
          </p:cNvSpPr>
          <p:nvPr>
            <p:ph idx="1"/>
          </p:nvPr>
        </p:nvSpPr>
        <p:spPr/>
        <p:txBody>
          <a:bodyPr>
            <a:normAutofit fontScale="62500" lnSpcReduction="20000"/>
          </a:bodyPr>
          <a:lstStyle/>
          <a:p>
            <a:r>
              <a:rPr lang="en-US" dirty="0"/>
              <a:t>Pigments can be split into two main categories: organic, which are carbon-based molecules (i.e. organic in the chemistry context, not to be confused with the use of the word to promote ‘natural’ or ‘non-synthetic’ or ‘chemical-free’ products) and inorganic which are generally metal oxides (metal + oxygen and often some other elements too). Inorganic should not be confused with ‘synthetic’ or ‘unnatural’ as most of the inorganic metal oxide pigments do occur naturally as mineral compounds.</a:t>
            </a:r>
          </a:p>
          <a:p>
            <a:r>
              <a:rPr lang="en-US" dirty="0"/>
              <a:t>The two most common organic pigments are lakes and toners.  The lake pigments are made by combining a dye </a:t>
            </a:r>
            <a:r>
              <a:rPr lang="en-US" dirty="0" err="1"/>
              <a:t>colour</a:t>
            </a:r>
            <a:r>
              <a:rPr lang="en-US" dirty="0"/>
              <a:t> with an insoluble substance like alumina hydrate. This causes the dye to become insoluble in water, making it suitable for cosmetics where water-resistant or waterproof properties are desired.</a:t>
            </a:r>
          </a:p>
          <a:p>
            <a:r>
              <a:rPr lang="en-US" dirty="0"/>
              <a:t>A toner pigment is an organic pigment that has not been combined with any other substance.</a:t>
            </a:r>
          </a:p>
          <a:p>
            <a:r>
              <a:rPr lang="en-US" dirty="0"/>
              <a:t>The inorganic metal oxide pigments are usually duller than the organic pigments, but are more resistant to heat and light, providing a longer-lasting </a:t>
            </a:r>
            <a:r>
              <a:rPr lang="en-US" dirty="0" err="1"/>
              <a:t>colour</a:t>
            </a:r>
            <a:r>
              <a:rPr lang="en-US" dirty="0"/>
              <a:t>.</a:t>
            </a:r>
          </a:p>
          <a:p>
            <a:endParaRPr lang="en-US" dirty="0"/>
          </a:p>
        </p:txBody>
      </p:sp>
      <p:sp>
        <p:nvSpPr>
          <p:cNvPr id="4" name="Date Placeholder 3"/>
          <p:cNvSpPr>
            <a:spLocks noGrp="1"/>
          </p:cNvSpPr>
          <p:nvPr>
            <p:ph type="dt" sz="half" idx="10"/>
          </p:nvPr>
        </p:nvSpPr>
        <p:spPr/>
        <p:txBody>
          <a:bodyPr/>
          <a:lstStyle/>
          <a:p>
            <a:fld id="{B5ACB37C-2EDF-49A9-9386-EFF1449A3670}" type="datetime1">
              <a:rPr lang="en-US" smtClean="0"/>
              <a:t>7/16/2022</a:t>
            </a:fld>
            <a:endParaRPr lang="en-US"/>
          </a:p>
        </p:txBody>
      </p:sp>
      <p:sp>
        <p:nvSpPr>
          <p:cNvPr id="5" name="Footer Placeholder 4"/>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SHIMMERS(Minor constituent)</a:t>
            </a:r>
          </a:p>
        </p:txBody>
      </p:sp>
      <p:sp>
        <p:nvSpPr>
          <p:cNvPr id="3" name="Content Placeholder 2"/>
          <p:cNvSpPr>
            <a:spLocks noGrp="1"/>
          </p:cNvSpPr>
          <p:nvPr>
            <p:ph idx="1"/>
          </p:nvPr>
        </p:nvSpPr>
        <p:spPr/>
        <p:txBody>
          <a:bodyPr>
            <a:normAutofit fontScale="55000" lnSpcReduction="20000"/>
          </a:bodyPr>
          <a:lstStyle/>
          <a:p>
            <a:r>
              <a:rPr lang="en-US" dirty="0"/>
              <a:t>Shimmering effects can be created via a range of materials. Some of the most common ones are mica and bismuth </a:t>
            </a:r>
            <a:r>
              <a:rPr lang="en-US" dirty="0" err="1"/>
              <a:t>oxychloride</a:t>
            </a:r>
            <a:r>
              <a:rPr lang="en-US" dirty="0"/>
              <a:t>.</a:t>
            </a:r>
          </a:p>
          <a:p>
            <a:r>
              <a:rPr lang="en-US" dirty="0"/>
              <a:t>Cosmetic mica typically comes from muscovite (KAl</a:t>
            </a:r>
            <a:r>
              <a:rPr lang="en-US" baseline="-25000" dirty="0"/>
              <a:t>2</a:t>
            </a:r>
            <a:r>
              <a:rPr lang="en-US" dirty="0"/>
              <a:t>(AlSi</a:t>
            </a:r>
            <a:r>
              <a:rPr lang="en-US" baseline="-25000" dirty="0"/>
              <a:t>3</a:t>
            </a:r>
            <a:r>
              <a:rPr lang="en-US" dirty="0"/>
              <a:t>O</a:t>
            </a:r>
            <a:r>
              <a:rPr lang="en-US" baseline="-25000" dirty="0"/>
              <a:t>10</a:t>
            </a:r>
            <a:r>
              <a:rPr lang="en-US" dirty="0"/>
              <a:t>)(F,OH)</a:t>
            </a:r>
            <a:r>
              <a:rPr lang="en-US" baseline="-25000" dirty="0"/>
              <a:t>2</a:t>
            </a:r>
            <a:r>
              <a:rPr lang="en-US" dirty="0"/>
              <a:t>) also known as white mica. It naturally forms in flaky sheets and these are crushed up into fine powders. The tiny particles in the powders refract (bend) light, which creates the shimmering effect common in many cosmetics. Mica coated with titanium dioxide gives a whitish appearance when looked at straight on, but then produces a range of iridescent </a:t>
            </a:r>
            <a:r>
              <a:rPr lang="en-US" dirty="0" err="1"/>
              <a:t>colours</a:t>
            </a:r>
            <a:r>
              <a:rPr lang="en-US" dirty="0"/>
              <a:t> when viewed from an angle.</a:t>
            </a:r>
          </a:p>
          <a:p>
            <a:r>
              <a:rPr lang="en-US" dirty="0"/>
              <a:t>Bismuth </a:t>
            </a:r>
            <a:r>
              <a:rPr lang="en-US" dirty="0" err="1"/>
              <a:t>oxychloride</a:t>
            </a:r>
            <a:r>
              <a:rPr lang="en-US" dirty="0"/>
              <a:t> (</a:t>
            </a:r>
            <a:r>
              <a:rPr lang="en-US" dirty="0" err="1"/>
              <a:t>BiClO</a:t>
            </a:r>
            <a:r>
              <a:rPr lang="en-US" dirty="0"/>
              <a:t>) is used to create a silver grey pearly effect. This compound occurs naturally in the rare mineral </a:t>
            </a:r>
            <a:r>
              <a:rPr lang="en-US" dirty="0" err="1"/>
              <a:t>bismoclite</a:t>
            </a:r>
            <a:r>
              <a:rPr lang="en-US" dirty="0"/>
              <a:t>, but is usually produced synthetically and so is also known as synthetic pearl.</a:t>
            </a:r>
          </a:p>
          <a:p>
            <a:r>
              <a:rPr lang="en-US" dirty="0"/>
              <a:t>The size of the particles used to create pearly and shimmering looks affect the degree of glimmer the product has. The smaller the particle size (15–60 microns, where one micron is one millionth of a meter), the less lustrous the powder will be, and more coverage it gives. Larger particle sizes, up to 500 microns, give a more glittery </a:t>
            </a:r>
            <a:r>
              <a:rPr lang="en-US" dirty="0" err="1"/>
              <a:t>lustre</a:t>
            </a:r>
            <a:r>
              <a:rPr lang="en-US" dirty="0"/>
              <a:t> and are more transparent.</a:t>
            </a:r>
          </a:p>
          <a:p>
            <a:endParaRPr lang="en-US" dirty="0"/>
          </a:p>
        </p:txBody>
      </p:sp>
      <p:sp>
        <p:nvSpPr>
          <p:cNvPr id="4" name="Date Placeholder 3"/>
          <p:cNvSpPr>
            <a:spLocks noGrp="1"/>
          </p:cNvSpPr>
          <p:nvPr>
            <p:ph type="dt" sz="half" idx="10"/>
          </p:nvPr>
        </p:nvSpPr>
        <p:spPr/>
        <p:txBody>
          <a:bodyPr/>
          <a:lstStyle/>
          <a:p>
            <a:fld id="{3F232376-6572-43D2-9A18-2640A5DC5E8E}" type="datetime1">
              <a:rPr lang="en-US" smtClean="0"/>
              <a:t>7/16/2022</a:t>
            </a:fld>
            <a:endParaRPr lang="en-US"/>
          </a:p>
        </p:txBody>
      </p:sp>
      <p:sp>
        <p:nvSpPr>
          <p:cNvPr id="5" name="Footer Placeholder 4"/>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FRAGRANCES/PERFUMES</a:t>
            </a:r>
            <a:br>
              <a:rPr lang="en-US" dirty="0"/>
            </a:br>
            <a:r>
              <a:rPr lang="en-US" dirty="0"/>
              <a:t>(Minor constituent)</a:t>
            </a:r>
          </a:p>
        </p:txBody>
      </p:sp>
      <p:sp>
        <p:nvSpPr>
          <p:cNvPr id="3" name="Content Placeholder 2"/>
          <p:cNvSpPr>
            <a:spLocks noGrp="1"/>
          </p:cNvSpPr>
          <p:nvPr>
            <p:ph idx="1"/>
          </p:nvPr>
        </p:nvSpPr>
        <p:spPr>
          <a:xfrm>
            <a:off x="609600" y="1752600"/>
            <a:ext cx="8229600" cy="4525963"/>
          </a:xfrm>
        </p:spPr>
        <p:txBody>
          <a:bodyPr>
            <a:normAutofit fontScale="62500" lnSpcReduction="20000"/>
          </a:bodyPr>
          <a:lstStyle/>
          <a:p>
            <a:r>
              <a:rPr lang="en-US" dirty="0"/>
              <a:t>.</a:t>
            </a:r>
          </a:p>
          <a:p>
            <a:r>
              <a:rPr lang="en-US" dirty="0"/>
              <a:t>Chemicals, both natural and synthetic, are added to cosmetics to provide an appealing fragrance. Even ‘unscented’ products may contain masking fragrances to mask the smell of other chemicals.</a:t>
            </a:r>
          </a:p>
          <a:p>
            <a:r>
              <a:rPr lang="en-US" dirty="0"/>
              <a:t>The term ‘fragrance’ is often a generic term used by manufacturers. A single listing of fragrance on your product’s ingredient list could represent dozens or even hundreds of unlisted chemical compounds which were used to create the final individual fragrance. </a:t>
            </a:r>
          </a:p>
          <a:p>
            <a:r>
              <a:rPr lang="en-US" dirty="0"/>
              <a:t>Manufacturers do not have to list these individual ingredients as fragrance is considered to be a trade secret.</a:t>
            </a:r>
          </a:p>
          <a:p>
            <a:r>
              <a:rPr lang="en-US" dirty="0"/>
              <a:t>There are over 3,000 chemicals used to formulate the huge range of fragrances used in consumer products worldwide. A </a:t>
            </a:r>
            <a:r>
              <a:rPr lang="en-US" dirty="0">
                <a:hlinkClick r:id="rId2"/>
              </a:rPr>
              <a:t>comprehensive list </a:t>
            </a:r>
            <a:r>
              <a:rPr lang="en-US" dirty="0"/>
              <a:t>has been published by the fragrance industry. All the ingredients on this list have passed the International Fragrance Association (IFRA) safety standards for use in commercial products</a:t>
            </a:r>
          </a:p>
        </p:txBody>
      </p:sp>
      <p:sp>
        <p:nvSpPr>
          <p:cNvPr id="4" name="Date Placeholder 3"/>
          <p:cNvSpPr>
            <a:spLocks noGrp="1"/>
          </p:cNvSpPr>
          <p:nvPr>
            <p:ph type="dt" sz="half" idx="10"/>
          </p:nvPr>
        </p:nvSpPr>
        <p:spPr/>
        <p:txBody>
          <a:bodyPr/>
          <a:lstStyle/>
          <a:p>
            <a:fld id="{E25AA70F-60F9-47B7-8372-11D19AFE38CA}" type="datetime1">
              <a:rPr lang="en-US" smtClean="0"/>
              <a:t>7/16/2022</a:t>
            </a:fld>
            <a:endParaRPr lang="en-US"/>
          </a:p>
        </p:txBody>
      </p:sp>
      <p:sp>
        <p:nvSpPr>
          <p:cNvPr id="5" name="Footer Placeholder 4"/>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Parabens</a:t>
            </a:r>
            <a:r>
              <a:rPr lang="en-US" dirty="0"/>
              <a:t> (Minor constituent) </a:t>
            </a:r>
            <a:br>
              <a:rPr lang="en-US" dirty="0"/>
            </a:br>
            <a:endParaRPr lang="en-US" dirty="0"/>
          </a:p>
        </p:txBody>
      </p:sp>
      <p:sp>
        <p:nvSpPr>
          <p:cNvPr id="3" name="Content Placeholder 2"/>
          <p:cNvSpPr>
            <a:spLocks noGrp="1"/>
          </p:cNvSpPr>
          <p:nvPr>
            <p:ph idx="1"/>
          </p:nvPr>
        </p:nvSpPr>
        <p:spPr/>
        <p:txBody>
          <a:bodyPr>
            <a:normAutofit fontScale="92500" lnSpcReduction="20000"/>
          </a:bodyPr>
          <a:lstStyle/>
          <a:p>
            <a:r>
              <a:rPr lang="en-US" dirty="0" err="1"/>
              <a:t>Parabens</a:t>
            </a:r>
            <a:r>
              <a:rPr lang="en-US" dirty="0"/>
              <a:t> are a class of chemicals commonly used as preservatives in food, therapeutic and cosmetic products. They are derived from </a:t>
            </a:r>
            <a:r>
              <a:rPr lang="en-US" dirty="0" err="1"/>
              <a:t>para-hydroxybenzoic</a:t>
            </a:r>
            <a:r>
              <a:rPr lang="en-US" dirty="0"/>
              <a:t> acid (PHBA), which occurs naturally in many fruits and vegetables. </a:t>
            </a:r>
            <a:r>
              <a:rPr lang="en-US" dirty="0" err="1"/>
              <a:t>Parabens</a:t>
            </a:r>
            <a:r>
              <a:rPr lang="en-US" dirty="0"/>
              <a:t> come in several forms: </a:t>
            </a:r>
            <a:r>
              <a:rPr lang="en-US" dirty="0" err="1"/>
              <a:t>methylparaben</a:t>
            </a:r>
            <a:r>
              <a:rPr lang="en-US" dirty="0"/>
              <a:t>, </a:t>
            </a:r>
            <a:r>
              <a:rPr lang="en-US" dirty="0" err="1"/>
              <a:t>ethylparaben</a:t>
            </a:r>
            <a:r>
              <a:rPr lang="en-US" dirty="0"/>
              <a:t>, </a:t>
            </a:r>
            <a:r>
              <a:rPr lang="en-US" dirty="0" err="1"/>
              <a:t>propylparaben</a:t>
            </a:r>
            <a:r>
              <a:rPr lang="en-US" dirty="0"/>
              <a:t>, </a:t>
            </a:r>
            <a:r>
              <a:rPr lang="en-US" dirty="0" err="1"/>
              <a:t>butylparaben</a:t>
            </a:r>
            <a:r>
              <a:rPr lang="en-US" dirty="0"/>
              <a:t> and </a:t>
            </a:r>
            <a:r>
              <a:rPr lang="en-US" dirty="0" err="1"/>
              <a:t>isobutylparaben</a:t>
            </a:r>
            <a:r>
              <a:rPr lang="en-US" dirty="0"/>
              <a:t>. They are the most widely used preservative in personal care products. This is because they are incredibly good at doing their job—keeping your products mould and bacteria free—and are also cost effective.</a:t>
            </a:r>
          </a:p>
        </p:txBody>
      </p:sp>
      <p:sp>
        <p:nvSpPr>
          <p:cNvPr id="4" name="Date Placeholder 3"/>
          <p:cNvSpPr>
            <a:spLocks noGrp="1"/>
          </p:cNvSpPr>
          <p:nvPr>
            <p:ph type="dt" sz="half" idx="10"/>
          </p:nvPr>
        </p:nvSpPr>
        <p:spPr/>
        <p:txBody>
          <a:bodyPr/>
          <a:lstStyle/>
          <a:p>
            <a:fld id="{76850D18-4E93-460B-872E-89CEEA50F7E6}" type="datetime1">
              <a:rPr lang="en-US" smtClean="0"/>
              <a:t>7/16/2022</a:t>
            </a:fld>
            <a:endParaRPr lang="en-US"/>
          </a:p>
        </p:txBody>
      </p:sp>
      <p:sp>
        <p:nvSpPr>
          <p:cNvPr id="5" name="Footer Placeholder 4"/>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Aluminium</a:t>
            </a:r>
            <a:r>
              <a:rPr lang="en-US" dirty="0"/>
              <a:t> (Minor Constituent)</a:t>
            </a:r>
            <a:br>
              <a:rPr lang="en-US" dirty="0"/>
            </a:br>
            <a:endParaRPr lang="en-US" dirty="0"/>
          </a:p>
        </p:txBody>
      </p:sp>
      <p:sp>
        <p:nvSpPr>
          <p:cNvPr id="3" name="Content Placeholder 2"/>
          <p:cNvSpPr>
            <a:spLocks noGrp="1"/>
          </p:cNvSpPr>
          <p:nvPr>
            <p:ph idx="1"/>
          </p:nvPr>
        </p:nvSpPr>
        <p:spPr/>
        <p:txBody>
          <a:bodyPr>
            <a:normAutofit fontScale="85000" lnSpcReduction="20000"/>
          </a:bodyPr>
          <a:lstStyle/>
          <a:p>
            <a:r>
              <a:rPr lang="en-US" dirty="0"/>
              <a:t>Concerns regarding cancer are also linked to the use of </a:t>
            </a:r>
            <a:r>
              <a:rPr lang="en-US" dirty="0" err="1"/>
              <a:t>aluminium</a:t>
            </a:r>
            <a:r>
              <a:rPr lang="en-US" dirty="0"/>
              <a:t> in deodorants and anti-</a:t>
            </a:r>
            <a:r>
              <a:rPr lang="en-US" dirty="0" err="1"/>
              <a:t>perspirants</a:t>
            </a:r>
            <a:r>
              <a:rPr lang="en-US" dirty="0"/>
              <a:t>. In the early 2000s various news outlets reported apparent links between the use of antiperspirants containing </a:t>
            </a:r>
            <a:r>
              <a:rPr lang="en-US" dirty="0" err="1"/>
              <a:t>aluminium</a:t>
            </a:r>
            <a:r>
              <a:rPr lang="en-US" dirty="0"/>
              <a:t> and breast cancer. Similar reports connected the use of such products to the onset of Alzheimer’s disease. These supposed links have never been scientifically proven despite multiple studies.</a:t>
            </a:r>
          </a:p>
          <a:p>
            <a:r>
              <a:rPr lang="en-US" dirty="0" err="1"/>
              <a:t>Aluminium</a:t>
            </a:r>
            <a:r>
              <a:rPr lang="en-US" dirty="0"/>
              <a:t> works to block the sweat ducts to reduce sweating. Some argue that this process prevents us from releasing toxins, causing them to build up within our lymph glands. </a:t>
            </a:r>
          </a:p>
          <a:p>
            <a:endParaRPr lang="en-US" dirty="0"/>
          </a:p>
        </p:txBody>
      </p:sp>
      <p:sp>
        <p:nvSpPr>
          <p:cNvPr id="4" name="Date Placeholder 3"/>
          <p:cNvSpPr>
            <a:spLocks noGrp="1"/>
          </p:cNvSpPr>
          <p:nvPr>
            <p:ph type="dt" sz="half" idx="10"/>
          </p:nvPr>
        </p:nvSpPr>
        <p:spPr/>
        <p:txBody>
          <a:bodyPr/>
          <a:lstStyle/>
          <a:p>
            <a:fld id="{9C26E485-81E8-4A02-AA40-1069FF81B478}" type="datetime1">
              <a:rPr lang="en-US" smtClean="0"/>
              <a:t>7/16/2022</a:t>
            </a:fld>
            <a:endParaRPr lang="en-US"/>
          </a:p>
        </p:txBody>
      </p:sp>
      <p:sp>
        <p:nvSpPr>
          <p:cNvPr id="5" name="Footer Placeholder 4"/>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Triclosan</a:t>
            </a:r>
            <a:r>
              <a:rPr lang="en-US" dirty="0"/>
              <a:t> (Minor constituent)</a:t>
            </a:r>
          </a:p>
        </p:txBody>
      </p:sp>
      <p:sp>
        <p:nvSpPr>
          <p:cNvPr id="3" name="Content Placeholder 2"/>
          <p:cNvSpPr>
            <a:spLocks noGrp="1"/>
          </p:cNvSpPr>
          <p:nvPr>
            <p:ph idx="1"/>
          </p:nvPr>
        </p:nvSpPr>
        <p:spPr/>
        <p:txBody>
          <a:bodyPr>
            <a:normAutofit fontScale="55000" lnSpcReduction="20000"/>
          </a:bodyPr>
          <a:lstStyle/>
          <a:p>
            <a:r>
              <a:rPr lang="en-US" dirty="0" err="1">
                <a:hlinkClick r:id="rId2"/>
              </a:rPr>
              <a:t>Triclosan</a:t>
            </a:r>
            <a:r>
              <a:rPr lang="en-US" dirty="0"/>
              <a:t> was originally developed as an anti-bacterial agent for use in hospitals, primarily as a surgical scrub. However its usefulness has seen it increasingly added to a wide range of consumer products including deodorant, soap, toothpaste, cosmetics and general house-hold cleaning products..</a:t>
            </a:r>
          </a:p>
          <a:p>
            <a:r>
              <a:rPr lang="en-US" dirty="0" err="1"/>
              <a:t>Triclosan</a:t>
            </a:r>
            <a:r>
              <a:rPr lang="en-US" dirty="0"/>
              <a:t> hit the news in 2000 after findings published by the National Academy of Sciences (US) noted </a:t>
            </a:r>
            <a:r>
              <a:rPr lang="en-US" dirty="0">
                <a:hlinkClick r:id="rId3"/>
              </a:rPr>
              <a:t>rising levels of the chemical being detected in the environment and its increasingly broad use</a:t>
            </a:r>
            <a:r>
              <a:rPr lang="en-US" dirty="0"/>
              <a:t> in everyday products as concerns.  </a:t>
            </a:r>
          </a:p>
          <a:p>
            <a:r>
              <a:rPr lang="en-US" dirty="0"/>
              <a:t>Studies conducted by scientists at the University of California found that </a:t>
            </a:r>
            <a:r>
              <a:rPr lang="en-US" dirty="0">
                <a:hlinkClick r:id="rId4"/>
              </a:rPr>
              <a:t>prolonged exposure to </a:t>
            </a:r>
            <a:r>
              <a:rPr lang="en-US" dirty="0" err="1">
                <a:hlinkClick r:id="rId4"/>
              </a:rPr>
              <a:t>triclosan</a:t>
            </a:r>
            <a:r>
              <a:rPr lang="en-US" dirty="0">
                <a:hlinkClick r:id="rId4"/>
              </a:rPr>
              <a:t> causes liver fibrosis and cancer in laboratory mice</a:t>
            </a:r>
            <a:r>
              <a:rPr lang="en-US" dirty="0"/>
              <a:t>. Other studies have suggested </a:t>
            </a:r>
            <a:r>
              <a:rPr lang="en-US" dirty="0" err="1"/>
              <a:t>triclosan</a:t>
            </a:r>
            <a:r>
              <a:rPr lang="en-US" dirty="0"/>
              <a:t> can disrupt hormones, impair muscle contraction and reduce bacterial resistance.</a:t>
            </a:r>
          </a:p>
          <a:p>
            <a:r>
              <a:rPr lang="en-US" dirty="0"/>
              <a:t>In Australia, a full risk assessment conducted by NICNAS found no cause for public concern in general, though did recommend controls for maximum concentrations of </a:t>
            </a:r>
            <a:r>
              <a:rPr lang="en-US" dirty="0" err="1"/>
              <a:t>triclosan</a:t>
            </a:r>
            <a:r>
              <a:rPr lang="en-US" dirty="0"/>
              <a:t> (0.3%) in personal care and cosmetic products. At present, cosmetic products containing more than 0.3% </a:t>
            </a:r>
            <a:r>
              <a:rPr lang="en-US" dirty="0" err="1"/>
              <a:t>triclosan</a:t>
            </a:r>
            <a:r>
              <a:rPr lang="en-US" dirty="0"/>
              <a:t> must clearly carry the word ‘poison’ on the label—not the best marketing strategy for producers.</a:t>
            </a:r>
          </a:p>
          <a:p>
            <a:endParaRPr lang="en-US" dirty="0"/>
          </a:p>
          <a:p>
            <a:endParaRPr lang="en-US" dirty="0"/>
          </a:p>
        </p:txBody>
      </p:sp>
      <p:sp>
        <p:nvSpPr>
          <p:cNvPr id="4" name="Date Placeholder 3"/>
          <p:cNvSpPr>
            <a:spLocks noGrp="1"/>
          </p:cNvSpPr>
          <p:nvPr>
            <p:ph type="dt" sz="half" idx="10"/>
          </p:nvPr>
        </p:nvSpPr>
        <p:spPr/>
        <p:txBody>
          <a:bodyPr/>
          <a:lstStyle/>
          <a:p>
            <a:fld id="{33A4C368-E9E3-42E3-8890-6C0C93B831A9}" type="datetime1">
              <a:rPr lang="en-US" smtClean="0"/>
              <a:t>7/16/2022</a:t>
            </a:fld>
            <a:endParaRPr lang="en-US"/>
          </a:p>
        </p:txBody>
      </p:sp>
      <p:sp>
        <p:nvSpPr>
          <p:cNvPr id="5" name="Footer Placeholder 4"/>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PRESERVATIVES(Minor Constituent)</a:t>
            </a:r>
          </a:p>
        </p:txBody>
      </p:sp>
      <p:sp>
        <p:nvSpPr>
          <p:cNvPr id="3" name="Content Placeholder 2"/>
          <p:cNvSpPr>
            <a:spLocks noGrp="1"/>
          </p:cNvSpPr>
          <p:nvPr>
            <p:ph idx="1"/>
          </p:nvPr>
        </p:nvSpPr>
        <p:spPr/>
        <p:txBody>
          <a:bodyPr>
            <a:normAutofit fontScale="70000" lnSpcReduction="20000"/>
          </a:bodyPr>
          <a:lstStyle/>
          <a:p>
            <a:r>
              <a:rPr lang="en-US" dirty="0"/>
              <a:t>Preservatives are important ingredients. They are added to cosmetics to extend their shelf life and prevent the growth of microorganisms such as bacteria and fungi, which can spoil the product and possibly harm the user. Since most microbes live in water, the preservatives used need to be water-soluble, and this helps to determine which ones are used. Preservatives used in cosmetics can be natural or synthetic (man-made), and perform differently depending on the formulation of the product. Some will require low levels of around 0.01%, while other will require levels as high as 5%.</a:t>
            </a:r>
          </a:p>
          <a:p>
            <a:r>
              <a:rPr lang="en-US" dirty="0"/>
              <a:t>Some of the more popular preservatives include </a:t>
            </a:r>
            <a:r>
              <a:rPr lang="en-US" dirty="0" err="1">
                <a:hlinkClick r:id="rId2"/>
              </a:rPr>
              <a:t>parabens</a:t>
            </a:r>
            <a:r>
              <a:rPr lang="en-US" dirty="0"/>
              <a:t>, </a:t>
            </a:r>
            <a:r>
              <a:rPr lang="en-US" dirty="0">
                <a:hlinkClick r:id="rId3"/>
              </a:rPr>
              <a:t>benzyl alcohol</a:t>
            </a:r>
            <a:r>
              <a:rPr lang="en-US" dirty="0"/>
              <a:t>, salicylic acid, formaldehyde and </a:t>
            </a:r>
            <a:r>
              <a:rPr lang="en-US" dirty="0" err="1">
                <a:hlinkClick r:id="rId4"/>
              </a:rPr>
              <a:t>tetrasodium</a:t>
            </a:r>
            <a:r>
              <a:rPr lang="en-US" dirty="0">
                <a:hlinkClick r:id="rId4"/>
              </a:rPr>
              <a:t> </a:t>
            </a:r>
            <a:r>
              <a:rPr lang="en-US" dirty="0"/>
              <a:t>EDTA  (</a:t>
            </a:r>
            <a:r>
              <a:rPr lang="en-US" dirty="0" err="1"/>
              <a:t>ethylenediaminetetra</a:t>
            </a:r>
            <a:r>
              <a:rPr lang="en-US" dirty="0"/>
              <a:t>-acetic acid).</a:t>
            </a:r>
          </a:p>
          <a:p>
            <a:endParaRPr lang="en-US" dirty="0"/>
          </a:p>
        </p:txBody>
      </p:sp>
      <p:sp>
        <p:nvSpPr>
          <p:cNvPr id="4" name="Date Placeholder 3"/>
          <p:cNvSpPr>
            <a:spLocks noGrp="1"/>
          </p:cNvSpPr>
          <p:nvPr>
            <p:ph type="dt" sz="half" idx="10"/>
          </p:nvPr>
        </p:nvSpPr>
        <p:spPr/>
        <p:txBody>
          <a:bodyPr/>
          <a:lstStyle/>
          <a:p>
            <a:fld id="{BD324535-4788-4278-9B64-0D09CAA6C043}" type="datetime1">
              <a:rPr lang="en-US" smtClean="0"/>
              <a:t>7/16/2022</a:t>
            </a:fld>
            <a:endParaRPr lang="en-US"/>
          </a:p>
        </p:txBody>
      </p:sp>
      <p:sp>
        <p:nvSpPr>
          <p:cNvPr id="5" name="Footer Placeholder 4"/>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Deodorants and Antiperspirants</a:t>
            </a:r>
          </a:p>
        </p:txBody>
      </p:sp>
      <p:sp>
        <p:nvSpPr>
          <p:cNvPr id="3" name="Content Placeholder 2"/>
          <p:cNvSpPr>
            <a:spLocks noGrp="1"/>
          </p:cNvSpPr>
          <p:nvPr>
            <p:ph idx="1"/>
          </p:nvPr>
        </p:nvSpPr>
        <p:spPr/>
        <p:txBody>
          <a:bodyPr>
            <a:normAutofit fontScale="77500" lnSpcReduction="20000"/>
          </a:bodyPr>
          <a:lstStyle/>
          <a:p>
            <a:r>
              <a:rPr lang="en-US" dirty="0"/>
              <a:t>A </a:t>
            </a:r>
            <a:r>
              <a:rPr lang="en-US" b="1" dirty="0"/>
              <a:t>deodorant</a:t>
            </a:r>
            <a:r>
              <a:rPr lang="en-US" dirty="0"/>
              <a:t> is a substance applied to the body to prevent or mask </a:t>
            </a:r>
            <a:r>
              <a:rPr lang="en-US" dirty="0">
                <a:hlinkClick r:id="rId2" tooltip="Body odor"/>
              </a:rPr>
              <a:t>body odor</a:t>
            </a:r>
            <a:r>
              <a:rPr lang="en-US" dirty="0"/>
              <a:t> due to bacterial breakdown of </a:t>
            </a:r>
            <a:r>
              <a:rPr lang="en-US" dirty="0">
                <a:hlinkClick r:id="rId3" tooltip="Perspiration"/>
              </a:rPr>
              <a:t>perspiration</a:t>
            </a:r>
            <a:r>
              <a:rPr lang="en-US" dirty="0"/>
              <a:t> in the </a:t>
            </a:r>
            <a:r>
              <a:rPr lang="en-US" dirty="0">
                <a:hlinkClick r:id="rId4" tooltip="Armpit"/>
              </a:rPr>
              <a:t>armpits</a:t>
            </a:r>
            <a:r>
              <a:rPr lang="en-US" dirty="0"/>
              <a:t>, </a:t>
            </a:r>
            <a:r>
              <a:rPr lang="en-US" dirty="0">
                <a:hlinkClick r:id="rId5" tooltip="Groin"/>
              </a:rPr>
              <a:t>groin</a:t>
            </a:r>
            <a:r>
              <a:rPr lang="en-US" dirty="0"/>
              <a:t>, and </a:t>
            </a:r>
            <a:r>
              <a:rPr lang="en-US" dirty="0">
                <a:hlinkClick r:id="rId6" tooltip="Foot"/>
              </a:rPr>
              <a:t>feet</a:t>
            </a:r>
            <a:r>
              <a:rPr lang="en-US" dirty="0"/>
              <a:t>, and other parts of body.</a:t>
            </a:r>
          </a:p>
          <a:p>
            <a:r>
              <a:rPr lang="en-US" dirty="0"/>
              <a:t> A subclass of deodorants, called </a:t>
            </a:r>
            <a:r>
              <a:rPr lang="en-US" b="1" dirty="0"/>
              <a:t>antiperspirants</a:t>
            </a:r>
            <a:r>
              <a:rPr lang="en-US" dirty="0"/>
              <a:t>, prevents sweating itself, typically by blocking </a:t>
            </a:r>
            <a:r>
              <a:rPr lang="en-US" dirty="0">
                <a:hlinkClick r:id="rId7" tooltip="Sweat gland"/>
              </a:rPr>
              <a:t>sweat glands</a:t>
            </a:r>
            <a:r>
              <a:rPr lang="en-US" dirty="0"/>
              <a:t>. Antiperspirants are used on a wider range of body parts, at any place where sweat would be inconvenient or unsafe, since unwanted sweating can interfere with comfort, </a:t>
            </a:r>
            <a:r>
              <a:rPr lang="en-US" dirty="0">
                <a:hlinkClick r:id="rId8" tooltip="Human sight"/>
              </a:rPr>
              <a:t>vision</a:t>
            </a:r>
            <a:r>
              <a:rPr lang="en-US" dirty="0"/>
              <a:t>, and grip (due to slipping). </a:t>
            </a:r>
          </a:p>
          <a:p>
            <a:r>
              <a:rPr lang="en-US" dirty="0"/>
              <a:t>Other types of deodorant allow sweating but prevent </a:t>
            </a:r>
            <a:r>
              <a:rPr lang="en-US" dirty="0">
                <a:hlinkClick r:id="rId9" tooltip="Bacteria"/>
              </a:rPr>
              <a:t>bacterial</a:t>
            </a:r>
            <a:r>
              <a:rPr lang="en-US" dirty="0"/>
              <a:t> action on sweat, since human sweat only has a noticeable smell when it is decomposed by bacteria.</a:t>
            </a:r>
          </a:p>
        </p:txBody>
      </p:sp>
      <p:sp>
        <p:nvSpPr>
          <p:cNvPr id="4" name="Date Placeholder 3"/>
          <p:cNvSpPr>
            <a:spLocks noGrp="1"/>
          </p:cNvSpPr>
          <p:nvPr>
            <p:ph type="dt" sz="half" idx="10"/>
          </p:nvPr>
        </p:nvSpPr>
        <p:spPr/>
        <p:txBody>
          <a:bodyPr/>
          <a:lstStyle/>
          <a:p>
            <a:fld id="{59EF6F77-03E1-4200-B4F2-29A7568A92A4}" type="datetime1">
              <a:rPr lang="en-US" smtClean="0"/>
              <a:t>7/16/2022</a:t>
            </a:fld>
            <a:endParaRPr lang="en-US"/>
          </a:p>
        </p:txBody>
      </p:sp>
      <p:sp>
        <p:nvSpPr>
          <p:cNvPr id="5" name="Footer Placeholder 4"/>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deodorants are better?</a:t>
            </a:r>
          </a:p>
        </p:txBody>
      </p:sp>
      <p:sp>
        <p:nvSpPr>
          <p:cNvPr id="3" name="Content Placeholder 2"/>
          <p:cNvSpPr>
            <a:spLocks noGrp="1"/>
          </p:cNvSpPr>
          <p:nvPr>
            <p:ph idx="1"/>
          </p:nvPr>
        </p:nvSpPr>
        <p:spPr/>
        <p:txBody>
          <a:bodyPr>
            <a:normAutofit fontScale="85000" lnSpcReduction="10000"/>
          </a:bodyPr>
          <a:lstStyle/>
          <a:p>
            <a:r>
              <a:rPr lang="en-US" dirty="0"/>
              <a:t>Deodorant products work in one of two ways – by preventing sweat from occurring, or by allowing it to occur but preventing bacterial activity that decomposes sweat on the skin.</a:t>
            </a:r>
          </a:p>
          <a:p>
            <a:r>
              <a:rPr lang="en-US" baseline="30000" dirty="0"/>
              <a:t> </a:t>
            </a:r>
            <a:r>
              <a:rPr lang="en-US" dirty="0"/>
              <a:t> Deodorants have antiseptic action against bacteria.</a:t>
            </a:r>
            <a:endParaRPr lang="en-US" baseline="30000" dirty="0"/>
          </a:p>
          <a:p>
            <a:endParaRPr lang="en-US" baseline="30000" dirty="0"/>
          </a:p>
          <a:p>
            <a:pPr>
              <a:buNone/>
            </a:pPr>
            <a:r>
              <a:rPr lang="en-US" baseline="30000" dirty="0"/>
              <a:t> </a:t>
            </a:r>
            <a:r>
              <a:rPr lang="en-US" dirty="0"/>
              <a:t>   Antiperspirant works by clogging .</a:t>
            </a:r>
            <a:r>
              <a:rPr lang="en-US" dirty="0" err="1"/>
              <a:t>closing,blocking</a:t>
            </a:r>
            <a:r>
              <a:rPr lang="en-US" dirty="0"/>
              <a:t> the pores of the skin with </a:t>
            </a:r>
            <a:r>
              <a:rPr lang="en-US" dirty="0" err="1"/>
              <a:t>aluminium</a:t>
            </a:r>
            <a:r>
              <a:rPr lang="en-US" dirty="0"/>
              <a:t> ions so that they cannot release perspiration.</a:t>
            </a:r>
          </a:p>
          <a:p>
            <a:pPr>
              <a:buNone/>
            </a:pPr>
            <a:r>
              <a:rPr lang="en-US" dirty="0"/>
              <a:t>Deodorants are healthier option than antiperspirants because they do not interfere with the perspiration.</a:t>
            </a:r>
          </a:p>
        </p:txBody>
      </p:sp>
      <p:sp>
        <p:nvSpPr>
          <p:cNvPr id="4" name="Date Placeholder 3"/>
          <p:cNvSpPr>
            <a:spLocks noGrp="1"/>
          </p:cNvSpPr>
          <p:nvPr>
            <p:ph type="dt" sz="half" idx="10"/>
          </p:nvPr>
        </p:nvSpPr>
        <p:spPr/>
        <p:txBody>
          <a:bodyPr/>
          <a:lstStyle/>
          <a:p>
            <a:fld id="{88292CC5-6640-4F85-9D0C-47011399003F}" type="datetime1">
              <a:rPr lang="en-US" smtClean="0"/>
              <a:t>7/16/2022</a:t>
            </a:fld>
            <a:endParaRPr lang="en-US"/>
          </a:p>
        </p:txBody>
      </p:sp>
      <p:sp>
        <p:nvSpPr>
          <p:cNvPr id="5" name="Footer Placeholder 4"/>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INGREDIENTS OF DEODORANTS AND ANTIPERSPIRANTS</a:t>
            </a:r>
          </a:p>
        </p:txBody>
      </p:sp>
      <p:sp>
        <p:nvSpPr>
          <p:cNvPr id="3" name="Content Placeholder 2"/>
          <p:cNvSpPr>
            <a:spLocks noGrp="1"/>
          </p:cNvSpPr>
          <p:nvPr>
            <p:ph idx="1"/>
          </p:nvPr>
        </p:nvSpPr>
        <p:spPr/>
        <p:txBody>
          <a:bodyPr>
            <a:normAutofit fontScale="85000" lnSpcReduction="20000"/>
          </a:bodyPr>
          <a:lstStyle/>
          <a:p>
            <a:r>
              <a:rPr lang="en-US" dirty="0"/>
              <a:t>The main ingredients of deodorants and antiperspirants include :</a:t>
            </a:r>
          </a:p>
          <a:p>
            <a:r>
              <a:rPr lang="en-US" dirty="0" err="1"/>
              <a:t>Aluminium</a:t>
            </a:r>
            <a:r>
              <a:rPr lang="en-US" dirty="0"/>
              <a:t> salts as active ingredient to control sweating</a:t>
            </a:r>
          </a:p>
          <a:p>
            <a:r>
              <a:rPr lang="en-US" dirty="0"/>
              <a:t>Antimicrobials to kill bacteria</a:t>
            </a:r>
          </a:p>
          <a:p>
            <a:r>
              <a:rPr lang="en-US" dirty="0"/>
              <a:t>Fragrances to mask body </a:t>
            </a:r>
            <a:r>
              <a:rPr lang="en-US" dirty="0" err="1"/>
              <a:t>odour</a:t>
            </a:r>
            <a:r>
              <a:rPr lang="en-US" dirty="0"/>
              <a:t>.</a:t>
            </a:r>
          </a:p>
          <a:p>
            <a:r>
              <a:rPr lang="en-US" dirty="0"/>
              <a:t>Emollient oils to soften skin</a:t>
            </a:r>
          </a:p>
          <a:p>
            <a:r>
              <a:rPr lang="en-US" dirty="0"/>
              <a:t>Water as </a:t>
            </a:r>
            <a:r>
              <a:rPr lang="en-US" dirty="0" err="1"/>
              <a:t>acarrier</a:t>
            </a:r>
            <a:r>
              <a:rPr lang="en-US" dirty="0"/>
              <a:t> to add fluidity to creams</a:t>
            </a:r>
          </a:p>
          <a:p>
            <a:r>
              <a:rPr lang="en-US" dirty="0" err="1"/>
              <a:t>Cyclomethicone</a:t>
            </a:r>
            <a:r>
              <a:rPr lang="en-US" dirty="0"/>
              <a:t> in aerosol products</a:t>
            </a:r>
          </a:p>
          <a:p>
            <a:r>
              <a:rPr lang="en-US" dirty="0" err="1"/>
              <a:t>Parabens</a:t>
            </a:r>
            <a:r>
              <a:rPr lang="en-US" dirty="0"/>
              <a:t> as preservatives in antiperspirants</a:t>
            </a:r>
          </a:p>
          <a:p>
            <a:r>
              <a:rPr lang="en-US" dirty="0"/>
              <a:t>Butane ,</a:t>
            </a:r>
            <a:r>
              <a:rPr lang="en-US" dirty="0" err="1"/>
              <a:t>isobutane</a:t>
            </a:r>
            <a:r>
              <a:rPr lang="en-US" dirty="0"/>
              <a:t> as propellants</a:t>
            </a:r>
          </a:p>
        </p:txBody>
      </p:sp>
      <p:sp>
        <p:nvSpPr>
          <p:cNvPr id="4" name="Date Placeholder 3"/>
          <p:cNvSpPr>
            <a:spLocks noGrp="1"/>
          </p:cNvSpPr>
          <p:nvPr>
            <p:ph type="dt" sz="half" idx="10"/>
          </p:nvPr>
        </p:nvSpPr>
        <p:spPr/>
        <p:txBody>
          <a:bodyPr/>
          <a:lstStyle/>
          <a:p>
            <a:fld id="{8F484BCF-AB9D-4469-BF47-C6E1B6FF121A}" type="datetime1">
              <a:rPr lang="en-US" smtClean="0"/>
              <a:t>7/16/2022</a:t>
            </a:fld>
            <a:endParaRPr lang="en-US"/>
          </a:p>
        </p:txBody>
      </p:sp>
      <p:sp>
        <p:nvSpPr>
          <p:cNvPr id="5" name="Footer Placeholder 4"/>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Analysis of deodorants and antiperspirants</a:t>
            </a:r>
          </a:p>
        </p:txBody>
      </p:sp>
      <p:sp>
        <p:nvSpPr>
          <p:cNvPr id="3" name="Content Placeholder 2"/>
          <p:cNvSpPr>
            <a:spLocks noGrp="1"/>
          </p:cNvSpPr>
          <p:nvPr>
            <p:ph idx="1"/>
          </p:nvPr>
        </p:nvSpPr>
        <p:spPr/>
        <p:txBody>
          <a:bodyPr/>
          <a:lstStyle/>
          <a:p>
            <a:r>
              <a:rPr lang="en-US" dirty="0"/>
              <a:t>The analysis of deodorants and antiperspirants for </a:t>
            </a:r>
            <a:r>
              <a:rPr lang="en-US" dirty="0" err="1"/>
              <a:t>Aluminium</a:t>
            </a:r>
            <a:r>
              <a:rPr lang="en-US" dirty="0"/>
              <a:t> and other metals is done by ATOMIC ABSORPTION </a:t>
            </a:r>
            <a:r>
              <a:rPr lang="en-US" dirty="0" err="1"/>
              <a:t>SPECTROSCOPY.This</a:t>
            </a:r>
            <a:r>
              <a:rPr lang="en-US" dirty="0"/>
              <a:t> technique is used for quantitative estimation of trace metals in </a:t>
            </a:r>
            <a:r>
              <a:rPr lang="en-US" dirty="0" err="1"/>
              <a:t>liquids.By</a:t>
            </a:r>
            <a:r>
              <a:rPr lang="en-US" dirty="0"/>
              <a:t> this technique determination can be made in the presence of other elements also.</a:t>
            </a:r>
          </a:p>
        </p:txBody>
      </p:sp>
      <p:sp>
        <p:nvSpPr>
          <p:cNvPr id="4" name="Date Placeholder 3"/>
          <p:cNvSpPr>
            <a:spLocks noGrp="1"/>
          </p:cNvSpPr>
          <p:nvPr>
            <p:ph type="dt" sz="half" idx="10"/>
          </p:nvPr>
        </p:nvSpPr>
        <p:spPr/>
        <p:txBody>
          <a:bodyPr/>
          <a:lstStyle/>
          <a:p>
            <a:fld id="{B21BD772-28D0-46E2-96B3-C114903F5898}" type="datetime1">
              <a:rPr lang="en-US" smtClean="0"/>
              <a:t>7/16/2022</a:t>
            </a:fld>
            <a:endParaRPr lang="en-US"/>
          </a:p>
        </p:txBody>
      </p:sp>
      <p:sp>
        <p:nvSpPr>
          <p:cNvPr id="5" name="Footer Placeholder 4"/>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PRINCIPLE OF ATOMIC ABSORPTION SPECTROSCOPY</a:t>
            </a:r>
          </a:p>
        </p:txBody>
      </p:sp>
      <p:pic>
        <p:nvPicPr>
          <p:cNvPr id="2050" name="Picture 2" descr="C:\Users\admin\Desktop\principle aas.jpg"/>
          <p:cNvPicPr>
            <a:picLocks noGrp="1" noChangeAspect="1" noChangeArrowheads="1"/>
          </p:cNvPicPr>
          <p:nvPr>
            <p:ph idx="1"/>
          </p:nvPr>
        </p:nvPicPr>
        <p:blipFill>
          <a:blip r:embed="rId2" cstate="print"/>
          <a:srcRect/>
          <a:stretch>
            <a:fillRect/>
          </a:stretch>
        </p:blipFill>
        <p:spPr bwMode="auto">
          <a:xfrm rot="5400000">
            <a:off x="3027397" y="96807"/>
            <a:ext cx="3241607" cy="8229602"/>
          </a:xfrm>
          <a:prstGeom prst="rect">
            <a:avLst/>
          </a:prstGeom>
          <a:noFill/>
        </p:spPr>
      </p:pic>
      <p:sp>
        <p:nvSpPr>
          <p:cNvPr id="4" name="Date Placeholder 3"/>
          <p:cNvSpPr>
            <a:spLocks noGrp="1"/>
          </p:cNvSpPr>
          <p:nvPr>
            <p:ph type="dt" sz="half" idx="10"/>
          </p:nvPr>
        </p:nvSpPr>
        <p:spPr/>
        <p:txBody>
          <a:bodyPr/>
          <a:lstStyle/>
          <a:p>
            <a:fld id="{14B69DA6-4D72-4C62-96DB-5F76583E9813}" type="datetime1">
              <a:rPr lang="en-US" smtClean="0"/>
              <a:t>7/16/2022</a:t>
            </a:fld>
            <a:endParaRPr lang="en-US"/>
          </a:p>
        </p:txBody>
      </p:sp>
      <p:sp>
        <p:nvSpPr>
          <p:cNvPr id="5" name="Footer Placeholder 4"/>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 Instrumentation of ATOMIC ABSORPTION SPECTROSCOPY</a:t>
            </a:r>
          </a:p>
        </p:txBody>
      </p:sp>
      <p:pic>
        <p:nvPicPr>
          <p:cNvPr id="1026" name="Picture 2" descr="C:\Users\admin\Desktop\atomic-absorption-spectrophotometry-15-638.jpg"/>
          <p:cNvPicPr>
            <a:picLocks noGrp="1" noChangeAspect="1" noChangeArrowheads="1"/>
          </p:cNvPicPr>
          <p:nvPr>
            <p:ph idx="1"/>
          </p:nvPr>
        </p:nvPicPr>
        <p:blipFill>
          <a:blip r:embed="rId2"/>
          <a:srcRect/>
          <a:stretch>
            <a:fillRect/>
          </a:stretch>
        </p:blipFill>
        <p:spPr bwMode="auto">
          <a:xfrm>
            <a:off x="0" y="1600200"/>
            <a:ext cx="9144000" cy="5257800"/>
          </a:xfrm>
          <a:prstGeom prst="rect">
            <a:avLst/>
          </a:prstGeom>
          <a:noFill/>
        </p:spPr>
      </p:pic>
      <p:sp>
        <p:nvSpPr>
          <p:cNvPr id="4" name="Date Placeholder 3"/>
          <p:cNvSpPr>
            <a:spLocks noGrp="1"/>
          </p:cNvSpPr>
          <p:nvPr>
            <p:ph type="dt" sz="half" idx="10"/>
          </p:nvPr>
        </p:nvSpPr>
        <p:spPr/>
        <p:txBody>
          <a:bodyPr/>
          <a:lstStyle/>
          <a:p>
            <a:fld id="{3EF79F22-906E-4E13-AB41-A7C68F871588}" type="datetime1">
              <a:rPr lang="en-US" smtClean="0"/>
              <a:t>7/16/2022</a:t>
            </a:fld>
            <a:endParaRPr lang="en-US"/>
          </a:p>
        </p:txBody>
      </p:sp>
      <p:sp>
        <p:nvSpPr>
          <p:cNvPr id="5" name="Footer Placeholder 4"/>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Working of AAS</a:t>
            </a:r>
          </a:p>
        </p:txBody>
      </p:sp>
      <p:pic>
        <p:nvPicPr>
          <p:cNvPr id="3074" name="Picture 2" descr="C:\Users\admin\Desktop\instrumentaas.jpg"/>
          <p:cNvPicPr>
            <a:picLocks noGrp="1" noChangeAspect="1" noChangeArrowheads="1"/>
          </p:cNvPicPr>
          <p:nvPr>
            <p:ph idx="1"/>
          </p:nvPr>
        </p:nvPicPr>
        <p:blipFill>
          <a:blip r:embed="rId2" cstate="print"/>
          <a:srcRect/>
          <a:stretch>
            <a:fillRect/>
          </a:stretch>
        </p:blipFill>
        <p:spPr bwMode="auto">
          <a:xfrm rot="5400000">
            <a:off x="1733680" y="-18920"/>
            <a:ext cx="5600438" cy="8153401"/>
          </a:xfrm>
          <a:prstGeom prst="rect">
            <a:avLst/>
          </a:prstGeom>
          <a:noFill/>
        </p:spPr>
      </p:pic>
      <p:sp>
        <p:nvSpPr>
          <p:cNvPr id="4" name="Date Placeholder 3"/>
          <p:cNvSpPr>
            <a:spLocks noGrp="1"/>
          </p:cNvSpPr>
          <p:nvPr>
            <p:ph type="dt" sz="half" idx="10"/>
          </p:nvPr>
        </p:nvSpPr>
        <p:spPr/>
        <p:txBody>
          <a:bodyPr/>
          <a:lstStyle/>
          <a:p>
            <a:fld id="{110F3192-0D3A-4CAF-AC2E-8499596FB6F5}" type="datetime1">
              <a:rPr lang="en-US" smtClean="0"/>
              <a:t>7/16/2022</a:t>
            </a:fld>
            <a:endParaRPr lang="en-US"/>
          </a:p>
        </p:txBody>
      </p:sp>
      <p:sp>
        <p:nvSpPr>
          <p:cNvPr id="5" name="Footer Placeholder 4"/>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Analysis of deodorants and antiperspirants(ALUMINIUM)</a:t>
            </a:r>
          </a:p>
        </p:txBody>
      </p:sp>
      <p:pic>
        <p:nvPicPr>
          <p:cNvPr id="4098" name="Picture 2" descr="C:\Users\admin\Desktop\aluminium.jpg"/>
          <p:cNvPicPr>
            <a:picLocks noGrp="1" noChangeAspect="1" noChangeArrowheads="1"/>
          </p:cNvPicPr>
          <p:nvPr>
            <p:ph idx="1"/>
          </p:nvPr>
        </p:nvPicPr>
        <p:blipFill>
          <a:blip r:embed="rId2" cstate="print"/>
          <a:srcRect/>
          <a:stretch>
            <a:fillRect/>
          </a:stretch>
        </p:blipFill>
        <p:spPr bwMode="auto">
          <a:xfrm rot="5400000">
            <a:off x="2438399" y="-228599"/>
            <a:ext cx="4724402" cy="8686800"/>
          </a:xfrm>
          <a:prstGeom prst="rect">
            <a:avLst/>
          </a:prstGeom>
          <a:noFill/>
        </p:spPr>
      </p:pic>
      <p:sp>
        <p:nvSpPr>
          <p:cNvPr id="4" name="Date Placeholder 3"/>
          <p:cNvSpPr>
            <a:spLocks noGrp="1"/>
          </p:cNvSpPr>
          <p:nvPr>
            <p:ph type="dt" sz="half" idx="10"/>
          </p:nvPr>
        </p:nvSpPr>
        <p:spPr/>
        <p:txBody>
          <a:bodyPr/>
          <a:lstStyle/>
          <a:p>
            <a:fld id="{32672B20-3F02-485F-AB38-5B5AA4EAC54C}" type="datetime1">
              <a:rPr lang="en-US" smtClean="0"/>
              <a:t>7/16/2022</a:t>
            </a:fld>
            <a:endParaRPr lang="en-US"/>
          </a:p>
        </p:txBody>
      </p:sp>
      <p:sp>
        <p:nvSpPr>
          <p:cNvPr id="5" name="Footer Placeholder 4"/>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Analysis (chloride)</a:t>
            </a:r>
          </a:p>
        </p:txBody>
      </p:sp>
      <p:pic>
        <p:nvPicPr>
          <p:cNvPr id="5122" name="Picture 2" descr="C:\Users\admin\Desktop\chloride.jpg"/>
          <p:cNvPicPr>
            <a:picLocks noGrp="1" noChangeAspect="1" noChangeArrowheads="1"/>
          </p:cNvPicPr>
          <p:nvPr>
            <p:ph idx="1"/>
          </p:nvPr>
        </p:nvPicPr>
        <p:blipFill>
          <a:blip r:embed="rId2" cstate="print"/>
          <a:srcRect/>
          <a:stretch>
            <a:fillRect/>
          </a:stretch>
        </p:blipFill>
        <p:spPr bwMode="auto">
          <a:xfrm rot="5400000">
            <a:off x="2479377" y="421979"/>
            <a:ext cx="3956643" cy="7848601"/>
          </a:xfrm>
          <a:prstGeom prst="rect">
            <a:avLst/>
          </a:prstGeom>
          <a:noFill/>
        </p:spPr>
      </p:pic>
      <p:sp>
        <p:nvSpPr>
          <p:cNvPr id="4" name="Date Placeholder 3"/>
          <p:cNvSpPr>
            <a:spLocks noGrp="1"/>
          </p:cNvSpPr>
          <p:nvPr>
            <p:ph type="dt" sz="half" idx="10"/>
          </p:nvPr>
        </p:nvSpPr>
        <p:spPr/>
        <p:txBody>
          <a:bodyPr/>
          <a:lstStyle/>
          <a:p>
            <a:fld id="{5A05E7F9-C70B-495C-8A1B-FEE073AE15D5}" type="datetime1">
              <a:rPr lang="en-US" smtClean="0"/>
              <a:t>7/16/2022</a:t>
            </a:fld>
            <a:endParaRPr lang="en-US"/>
          </a:p>
        </p:txBody>
      </p:sp>
      <p:sp>
        <p:nvSpPr>
          <p:cNvPr id="5" name="Footer Placeholder 4"/>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Analysis (Zinc)</a:t>
            </a:r>
          </a:p>
        </p:txBody>
      </p:sp>
      <p:pic>
        <p:nvPicPr>
          <p:cNvPr id="6146" name="Picture 2" descr="C:\Users\admin\Desktop\zinc.jpg"/>
          <p:cNvPicPr>
            <a:picLocks noGrp="1" noChangeAspect="1" noChangeArrowheads="1"/>
          </p:cNvPicPr>
          <p:nvPr>
            <p:ph idx="1"/>
          </p:nvPr>
        </p:nvPicPr>
        <p:blipFill>
          <a:blip r:embed="rId2" cstate="print"/>
          <a:srcRect/>
          <a:stretch>
            <a:fillRect/>
          </a:stretch>
        </p:blipFill>
        <p:spPr bwMode="auto">
          <a:xfrm rot="5400000">
            <a:off x="2666998" y="304801"/>
            <a:ext cx="3962401" cy="7619999"/>
          </a:xfrm>
          <a:prstGeom prst="rect">
            <a:avLst/>
          </a:prstGeom>
          <a:noFill/>
        </p:spPr>
      </p:pic>
      <p:sp>
        <p:nvSpPr>
          <p:cNvPr id="4" name="Date Placeholder 3"/>
          <p:cNvSpPr>
            <a:spLocks noGrp="1"/>
          </p:cNvSpPr>
          <p:nvPr>
            <p:ph type="dt" sz="half" idx="10"/>
          </p:nvPr>
        </p:nvSpPr>
        <p:spPr/>
        <p:txBody>
          <a:bodyPr/>
          <a:lstStyle/>
          <a:p>
            <a:fld id="{CEA0170D-38FD-4A27-ACE9-D7BFDB62DEAF}" type="datetime1">
              <a:rPr lang="en-US" smtClean="0"/>
              <a:t>7/16/2022</a:t>
            </a:fld>
            <a:endParaRPr lang="en-US"/>
          </a:p>
        </p:txBody>
      </p:sp>
      <p:sp>
        <p:nvSpPr>
          <p:cNvPr id="5" name="Footer Placeholder 4"/>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Analysis (</a:t>
            </a:r>
            <a:r>
              <a:rPr lang="en-US" dirty="0" err="1"/>
              <a:t>Sulphate</a:t>
            </a:r>
            <a:r>
              <a:rPr lang="en-US" dirty="0"/>
              <a:t>)</a:t>
            </a:r>
          </a:p>
        </p:txBody>
      </p:sp>
      <p:sp>
        <p:nvSpPr>
          <p:cNvPr id="6" name="Text Placeholder 5"/>
          <p:cNvSpPr>
            <a:spLocks noGrp="1"/>
          </p:cNvSpPr>
          <p:nvPr>
            <p:ph type="body" idx="1"/>
          </p:nvPr>
        </p:nvSpPr>
        <p:spPr/>
        <p:txBody>
          <a:bodyPr/>
          <a:lstStyle/>
          <a:p>
            <a:endParaRPr lang="en-US"/>
          </a:p>
        </p:txBody>
      </p:sp>
      <p:pic>
        <p:nvPicPr>
          <p:cNvPr id="8194" name="Picture 2" descr="C:\Users\admin\Desktop\sulphate.jpg"/>
          <p:cNvPicPr>
            <a:picLocks noGrp="1" noChangeAspect="1" noChangeArrowheads="1"/>
          </p:cNvPicPr>
          <p:nvPr>
            <p:ph sz="half" idx="2"/>
          </p:nvPr>
        </p:nvPicPr>
        <p:blipFill>
          <a:blip r:embed="rId2" cstate="print"/>
          <a:stretch>
            <a:fillRect/>
          </a:stretch>
        </p:blipFill>
        <p:spPr bwMode="auto">
          <a:xfrm rot="5400000">
            <a:off x="347097" y="2329658"/>
            <a:ext cx="4191000" cy="3951288"/>
          </a:xfrm>
          <a:prstGeom prst="rect">
            <a:avLst/>
          </a:prstGeom>
          <a:noFill/>
        </p:spPr>
      </p:pic>
      <p:sp>
        <p:nvSpPr>
          <p:cNvPr id="7" name="Text Placeholder 6"/>
          <p:cNvSpPr>
            <a:spLocks noGrp="1"/>
          </p:cNvSpPr>
          <p:nvPr>
            <p:ph type="body" sz="quarter" idx="3"/>
          </p:nvPr>
        </p:nvSpPr>
        <p:spPr/>
        <p:txBody>
          <a:bodyPr/>
          <a:lstStyle/>
          <a:p>
            <a:endParaRPr lang="en-US" dirty="0"/>
          </a:p>
        </p:txBody>
      </p:sp>
      <p:pic>
        <p:nvPicPr>
          <p:cNvPr id="8195" name="Picture 3" descr="C:\Users\admin\Desktop\sul 2.jpg"/>
          <p:cNvPicPr>
            <a:picLocks noGrp="1" noChangeAspect="1" noChangeArrowheads="1"/>
          </p:cNvPicPr>
          <p:nvPr>
            <p:ph sz="quarter" idx="4"/>
          </p:nvPr>
        </p:nvPicPr>
        <p:blipFill>
          <a:blip r:embed="rId3" cstate="print"/>
          <a:srcRect/>
          <a:stretch>
            <a:fillRect/>
          </a:stretch>
        </p:blipFill>
        <p:spPr bwMode="auto">
          <a:xfrm rot="5400000">
            <a:off x="4718845" y="2367757"/>
            <a:ext cx="3962398" cy="3951288"/>
          </a:xfrm>
          <a:prstGeom prst="rect">
            <a:avLst/>
          </a:prstGeom>
          <a:noFill/>
        </p:spPr>
      </p:pic>
      <p:sp>
        <p:nvSpPr>
          <p:cNvPr id="8" name="Date Placeholder 7"/>
          <p:cNvSpPr>
            <a:spLocks noGrp="1"/>
          </p:cNvSpPr>
          <p:nvPr>
            <p:ph type="dt" sz="half" idx="10"/>
          </p:nvPr>
        </p:nvSpPr>
        <p:spPr/>
        <p:txBody>
          <a:bodyPr/>
          <a:lstStyle/>
          <a:p>
            <a:fld id="{C4C4180F-2C78-47BF-91C0-A609284D0557}" type="datetime1">
              <a:rPr lang="en-US" smtClean="0"/>
              <a:t>7/16/2022</a:t>
            </a:fld>
            <a:endParaRPr lang="en-US"/>
          </a:p>
        </p:txBody>
      </p:sp>
      <p:sp>
        <p:nvSpPr>
          <p:cNvPr id="9" name="Footer Placeholder 8"/>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Analysis (BORIC ACID)</a:t>
            </a:r>
          </a:p>
        </p:txBody>
      </p:sp>
      <p:pic>
        <p:nvPicPr>
          <p:cNvPr id="9218" name="Picture 2" descr="C:\Users\admin\Desktop\boric acid.jpg"/>
          <p:cNvPicPr>
            <a:picLocks noGrp="1" noChangeAspect="1" noChangeArrowheads="1"/>
          </p:cNvPicPr>
          <p:nvPr>
            <p:ph idx="1"/>
          </p:nvPr>
        </p:nvPicPr>
        <p:blipFill>
          <a:blip r:embed="rId2" cstate="print"/>
          <a:srcRect/>
          <a:stretch>
            <a:fillRect/>
          </a:stretch>
        </p:blipFill>
        <p:spPr bwMode="auto">
          <a:xfrm>
            <a:off x="1066800" y="1600200"/>
            <a:ext cx="6781799" cy="4953000"/>
          </a:xfrm>
          <a:prstGeom prst="rect">
            <a:avLst/>
          </a:prstGeom>
          <a:noFill/>
        </p:spPr>
      </p:pic>
      <p:sp>
        <p:nvSpPr>
          <p:cNvPr id="4" name="Date Placeholder 3"/>
          <p:cNvSpPr>
            <a:spLocks noGrp="1"/>
          </p:cNvSpPr>
          <p:nvPr>
            <p:ph type="dt" sz="half" idx="10"/>
          </p:nvPr>
        </p:nvSpPr>
        <p:spPr/>
        <p:txBody>
          <a:bodyPr/>
          <a:lstStyle/>
          <a:p>
            <a:fld id="{26FE0D86-D36C-47CF-95C9-62C220AE47D6}" type="datetime1">
              <a:rPr lang="en-US" smtClean="0"/>
              <a:t>7/16/2022</a:t>
            </a:fld>
            <a:endParaRPr lang="en-US"/>
          </a:p>
        </p:txBody>
      </p:sp>
      <p:sp>
        <p:nvSpPr>
          <p:cNvPr id="5" name="Footer Placeholder 4"/>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3" name="Content Placeholder 2"/>
          <p:cNvSpPr>
            <a:spLocks noGrp="1"/>
          </p:cNvSpPr>
          <p:nvPr>
            <p:ph idx="1"/>
          </p:nvPr>
        </p:nvSpPr>
        <p:spPr/>
        <p:txBody>
          <a:bodyPr/>
          <a:lstStyle/>
          <a:p>
            <a:r>
              <a:rPr lang="en-US" dirty="0">
                <a:hlinkClick r:id="rId2"/>
              </a:rPr>
              <a:t>https://www.science.org.au/curious/people-medicine/chemistry-cosmetics</a:t>
            </a:r>
            <a:endParaRPr lang="en-US" dirty="0"/>
          </a:p>
          <a:p>
            <a:r>
              <a:rPr lang="en-US" dirty="0"/>
              <a:t>Basic Analytical Chemistry by </a:t>
            </a:r>
            <a:r>
              <a:rPr lang="en-US" dirty="0" err="1"/>
              <a:t>Darshan</a:t>
            </a:r>
            <a:r>
              <a:rPr lang="en-US" dirty="0"/>
              <a:t> </a:t>
            </a:r>
            <a:r>
              <a:rPr lang="en-US" dirty="0" err="1"/>
              <a:t>kumar,S.Kalia</a:t>
            </a:r>
            <a:endParaRPr lang="en-US" dirty="0"/>
          </a:p>
          <a:p>
            <a:r>
              <a:rPr lang="en-US" dirty="0"/>
              <a:t>Basic Analytical Chemistry by S </a:t>
            </a:r>
            <a:r>
              <a:rPr lang="en-US" dirty="0" err="1"/>
              <a:t>Kiran,Kavya</a:t>
            </a:r>
            <a:endParaRPr lang="en-US" dirty="0"/>
          </a:p>
        </p:txBody>
      </p:sp>
      <p:sp>
        <p:nvSpPr>
          <p:cNvPr id="4" name="Date Placeholder 3"/>
          <p:cNvSpPr>
            <a:spLocks noGrp="1"/>
          </p:cNvSpPr>
          <p:nvPr>
            <p:ph type="dt" sz="half" idx="10"/>
          </p:nvPr>
        </p:nvSpPr>
        <p:spPr/>
        <p:txBody>
          <a:bodyPr/>
          <a:lstStyle/>
          <a:p>
            <a:fld id="{D96E6B75-C37B-4993-9041-25E8DE40A488}" type="datetime1">
              <a:rPr lang="en-US" smtClean="0"/>
              <a:t>7/16/2022</a:t>
            </a:fld>
            <a:endParaRPr lang="en-US"/>
          </a:p>
        </p:txBody>
      </p:sp>
      <p:sp>
        <p:nvSpPr>
          <p:cNvPr id="5" name="Footer Placeholder 4"/>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5" name="Content Placeholder 4"/>
          <p:cNvSpPr>
            <a:spLocks noGrp="1"/>
          </p:cNvSpPr>
          <p:nvPr>
            <p:ph idx="1"/>
          </p:nvPr>
        </p:nvSpPr>
        <p:spPr/>
        <p:txBody>
          <a:bodyPr>
            <a:normAutofit fontScale="85000" lnSpcReduction="10000"/>
          </a:bodyPr>
          <a:lstStyle/>
          <a:p>
            <a:r>
              <a:rPr lang="en-US" dirty="0"/>
              <a:t>Q1 Explain various techniques to </a:t>
            </a:r>
            <a:r>
              <a:rPr lang="en-US" dirty="0" err="1"/>
              <a:t>analyse</a:t>
            </a:r>
            <a:r>
              <a:rPr lang="en-US" dirty="0"/>
              <a:t> deodorants and antiperspirants</a:t>
            </a:r>
          </a:p>
          <a:p>
            <a:r>
              <a:rPr lang="en-US" dirty="0"/>
              <a:t>Q2 Why boric acid is added to deodorants and antiperspirants</a:t>
            </a:r>
          </a:p>
          <a:p>
            <a:r>
              <a:rPr lang="en-US" dirty="0"/>
              <a:t>Q3 How do antiperspirants work to reduce body </a:t>
            </a:r>
            <a:r>
              <a:rPr lang="en-US" dirty="0" err="1"/>
              <a:t>odour</a:t>
            </a:r>
            <a:r>
              <a:rPr lang="en-US" dirty="0"/>
              <a:t>?</a:t>
            </a:r>
          </a:p>
          <a:p>
            <a:r>
              <a:rPr lang="en-US" dirty="0"/>
              <a:t>Q4 Give an account of various thickeners present in cosmetics?</a:t>
            </a:r>
          </a:p>
          <a:p>
            <a:r>
              <a:rPr lang="en-US" dirty="0"/>
              <a:t>How will you determine Chloride in a </a:t>
            </a:r>
            <a:r>
              <a:rPr lang="en-US" dirty="0" err="1"/>
              <a:t>sampke</a:t>
            </a:r>
            <a:r>
              <a:rPr lang="en-US" dirty="0"/>
              <a:t> of antiperspirant?</a:t>
            </a:r>
            <a:endParaRPr lang="en-US"/>
          </a:p>
          <a:p>
            <a:pPr>
              <a:buNone/>
            </a:pPr>
            <a:endParaRPr lang="en-US"/>
          </a:p>
        </p:txBody>
      </p:sp>
      <p:sp>
        <p:nvSpPr>
          <p:cNvPr id="6" name="Text Placeholder 5"/>
          <p:cNvSpPr>
            <a:spLocks noGrp="1"/>
          </p:cNvSpPr>
          <p:nvPr>
            <p:ph type="body" sz="half" idx="2"/>
          </p:nvPr>
        </p:nvSpPr>
        <p:spPr/>
        <p:txBody>
          <a:bodyPr>
            <a:normAutofit/>
          </a:bodyPr>
          <a:lstStyle/>
          <a:p>
            <a:r>
              <a:rPr lang="en-US" sz="2800" dirty="0"/>
              <a:t>THANX WITH A NOTE THAT KINDLY TRY THE QUESTIONS GIVEN ON THIS SLIDE</a:t>
            </a:r>
          </a:p>
        </p:txBody>
      </p:sp>
      <p:sp>
        <p:nvSpPr>
          <p:cNvPr id="7" name="Date Placeholder 6"/>
          <p:cNvSpPr>
            <a:spLocks noGrp="1"/>
          </p:cNvSpPr>
          <p:nvPr>
            <p:ph type="dt" sz="half" idx="10"/>
          </p:nvPr>
        </p:nvSpPr>
        <p:spPr/>
        <p:txBody>
          <a:bodyPr/>
          <a:lstStyle/>
          <a:p>
            <a:fld id="{216CA964-B6EA-412A-A893-61229290B916}" type="datetime1">
              <a:rPr lang="en-US" smtClean="0"/>
              <a:t>7/16/2022</a:t>
            </a:fld>
            <a:endParaRPr lang="en-US"/>
          </a:p>
        </p:txBody>
      </p:sp>
      <p:sp>
        <p:nvSpPr>
          <p:cNvPr id="8" name="Footer Placeholder 7"/>
          <p:cNvSpPr>
            <a:spLocks noGrp="1"/>
          </p:cNvSpPr>
          <p:nvPr>
            <p:ph type="ftr" sz="quarter" idx="11"/>
          </p:nvPr>
        </p:nvSpPr>
        <p:spPr/>
        <p:txBody>
          <a:bodyPr/>
          <a:lstStyle/>
          <a:p>
            <a:r>
              <a:rPr lang="en-US"/>
              <a:t>DEPARTMENT OF CHEMISTRY                              SGGSJ GC PAONTA SAHIB</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224</TotalTime>
  <Words>2465</Words>
  <Application>Microsoft Office PowerPoint</Application>
  <PresentationFormat>On-screen Show (4:3)</PresentationFormat>
  <Paragraphs>160</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Office Theme</vt:lpstr>
      <vt:lpstr>CHEM SEC 203</vt:lpstr>
      <vt:lpstr>SYLLABUS</vt:lpstr>
      <vt:lpstr>TOPICS FOR THIS LECTURE</vt:lpstr>
      <vt:lpstr>DEFINITION OF COSMETICS</vt:lpstr>
      <vt:lpstr>CONSTITUENTS OF COSMETICS</vt:lpstr>
      <vt:lpstr>WATER(Major Constituent)</vt:lpstr>
      <vt:lpstr>EMOLLIENTS(Major Constituent)</vt:lpstr>
      <vt:lpstr>EMULSIFIERS(Major Constituent)</vt:lpstr>
      <vt:lpstr>THICKENERS(Major Constituent)</vt:lpstr>
      <vt:lpstr>PIGMENTS(Major constituent)</vt:lpstr>
      <vt:lpstr>SHIMMERS(Minor constituent)</vt:lpstr>
      <vt:lpstr>FRAGRANCES/PERFUMES (Minor constituent)</vt:lpstr>
      <vt:lpstr>Parabens (Minor constituent)  </vt:lpstr>
      <vt:lpstr>Aluminium (Minor Constituent) </vt:lpstr>
      <vt:lpstr>Triclosan (Minor constituent)</vt:lpstr>
      <vt:lpstr>PRESERVATIVES(Minor Constituent)</vt:lpstr>
      <vt:lpstr>Deodorants and Antiperspirants</vt:lpstr>
      <vt:lpstr>Why deodorants are better?</vt:lpstr>
      <vt:lpstr>INGREDIENTS OF DEODORANTS AND ANTIPERSPIRANTS</vt:lpstr>
      <vt:lpstr>Analysis of deodorants and antiperspirants</vt:lpstr>
      <vt:lpstr>PRINCIPLE OF ATOMIC ABSORPTION SPECTROSCOPY</vt:lpstr>
      <vt:lpstr> Instrumentation of ATOMIC ABSORPTION SPECTROSCOPY</vt:lpstr>
      <vt:lpstr>Working of AAS</vt:lpstr>
      <vt:lpstr>Analysis of deodorants and antiperspirants(ALUMINIUM)</vt:lpstr>
      <vt:lpstr>Analysis (chloride)</vt:lpstr>
      <vt:lpstr>Analysis (Zinc)</vt:lpstr>
      <vt:lpstr>Analysis (Sulphate)</vt:lpstr>
      <vt:lpstr>Analysis (BORIC ACID)</vt:lpstr>
      <vt:lpstr>REFERENCES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CHEM SEC 203</dc:title>
  <dc:creator>admin</dc:creator>
  <cp:lastModifiedBy>amitajoshi1231@outlook.com</cp:lastModifiedBy>
  <cp:revision>28</cp:revision>
  <dcterms:created xsi:type="dcterms:W3CDTF">2020-11-19T14:02:15Z</dcterms:created>
  <dcterms:modified xsi:type="dcterms:W3CDTF">2022-07-16T09:26:21Z</dcterms:modified>
</cp:coreProperties>
</file>